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5"/>
  </p:notesMasterIdLst>
  <p:sldIdLst>
    <p:sldId id="256" r:id="rId2"/>
    <p:sldId id="283" r:id="rId3"/>
    <p:sldId id="264" r:id="rId4"/>
    <p:sldId id="321" r:id="rId5"/>
    <p:sldId id="322" r:id="rId6"/>
    <p:sldId id="267" r:id="rId7"/>
    <p:sldId id="280" r:id="rId8"/>
    <p:sldId id="323" r:id="rId9"/>
    <p:sldId id="268" r:id="rId10"/>
    <p:sldId id="324" r:id="rId11"/>
    <p:sldId id="261" r:id="rId12"/>
    <p:sldId id="325" r:id="rId13"/>
    <p:sldId id="296" r:id="rId14"/>
    <p:sldId id="329" r:id="rId15"/>
    <p:sldId id="331" r:id="rId16"/>
    <p:sldId id="327" r:id="rId17"/>
    <p:sldId id="328" r:id="rId18"/>
    <p:sldId id="333" r:id="rId19"/>
    <p:sldId id="332" r:id="rId20"/>
    <p:sldId id="334" r:id="rId21"/>
    <p:sldId id="338" r:id="rId22"/>
    <p:sldId id="336" r:id="rId23"/>
    <p:sldId id="341" r:id="rId24"/>
  </p:sldIdLst>
  <p:sldSz cx="9144000" cy="5143500" type="screen16x9"/>
  <p:notesSz cx="6858000" cy="9144000"/>
  <p:embeddedFontLst>
    <p:embeddedFont>
      <p:font typeface="Raleway" pitchFamily="2" charset="77"/>
      <p:regular r:id="rId26"/>
      <p:bold r:id="rId27"/>
      <p:italic r:id="rId28"/>
      <p:boldItalic r:id="rId29"/>
    </p:embeddedFont>
    <p:embeddedFont>
      <p:font typeface="Raleway Thin" pitchFamily="2" charset="77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2A3CA7-6942-4523-AC6F-0DECBFFF57CE}">
  <a:tblStyle styleId="{072A3CA7-6942-4523-AC6F-0DECBFFF5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5918"/>
  </p:normalViewPr>
  <p:slideViewPr>
    <p:cSldViewPr snapToGrid="0" snapToObjects="1" showGuides="1">
      <p:cViewPr varScale="1">
        <p:scale>
          <a:sx n="121" d="100"/>
          <a:sy n="121" d="100"/>
        </p:scale>
        <p:origin x="6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232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30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Listeria</a:t>
            </a:r>
            <a:r>
              <a:rPr lang="sv-SE" dirty="0"/>
              <a:t> </a:t>
            </a:r>
            <a:r>
              <a:rPr lang="sv-SE" dirty="0" err="1"/>
              <a:t>monocytogenes</a:t>
            </a:r>
            <a:r>
              <a:rPr lang="sv-S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downloaded</a:t>
            </a:r>
            <a:r>
              <a:rPr lang="sv-SE" dirty="0"/>
              <a:t> </a:t>
            </a:r>
            <a:r>
              <a:rPr lang="sv-SE" dirty="0" err="1"/>
              <a:t>reference</a:t>
            </a:r>
            <a:r>
              <a:rPr lang="sv-SE" dirty="0"/>
              <a:t> </a:t>
            </a:r>
            <a:r>
              <a:rPr lang="sv-SE" dirty="0" err="1"/>
              <a:t>genomes</a:t>
            </a:r>
            <a:r>
              <a:rPr lang="sv-SE" dirty="0"/>
              <a:t> from NCBI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v-S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photos</a:t>
            </a:r>
            <a:r>
              <a:rPr lang="sv-S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www.google.com</a:t>
            </a:r>
            <a:r>
              <a:rPr lang="sv-SE" dirty="0"/>
              <a:t>/</a:t>
            </a:r>
            <a:r>
              <a:rPr lang="sv-SE" dirty="0" err="1"/>
              <a:t>url?sa</a:t>
            </a:r>
            <a:r>
              <a:rPr lang="sv-SE" dirty="0"/>
              <a:t>=</a:t>
            </a:r>
            <a:r>
              <a:rPr lang="sv-SE" dirty="0" err="1"/>
              <a:t>i&amp;url</a:t>
            </a:r>
            <a:r>
              <a:rPr lang="sv-SE" dirty="0"/>
              <a:t>=https%3A%2F%2Fen.wikipedia.org%2Fwiki%2FEnterococcus_faecalis&amp;psig=AOvVaw0AYJzmL7Hm0OPHBVJI-pMS&amp;ust=1621989126433000&amp;source=</a:t>
            </a:r>
            <a:r>
              <a:rPr lang="sv-SE" dirty="0" err="1"/>
              <a:t>images&amp;cd</a:t>
            </a:r>
            <a:r>
              <a:rPr lang="sv-SE" dirty="0"/>
              <a:t>=</a:t>
            </a:r>
            <a:r>
              <a:rPr lang="sv-SE" dirty="0" err="1"/>
              <a:t>vfe&amp;ved</a:t>
            </a:r>
            <a:r>
              <a:rPr lang="sv-SE" dirty="0"/>
              <a:t>=0CA0QjhxqFwoTCOjk8MbK4_ACFQAAAAAdAAAAABAD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https://microbe-</a:t>
            </a:r>
            <a:r>
              <a:rPr lang="en-GB" dirty="0" err="1"/>
              <a:t>canvas.com</a:t>
            </a:r>
            <a:r>
              <a:rPr lang="en-GB" dirty="0"/>
              <a:t>/</a:t>
            </a:r>
            <a:r>
              <a:rPr lang="en-GB" dirty="0" err="1"/>
              <a:t>Bacteria.php?p</a:t>
            </a:r>
            <a:r>
              <a:rPr lang="en-GB" dirty="0"/>
              <a:t>=1239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url?sa</a:t>
            </a:r>
            <a:r>
              <a:rPr lang="en-GB" dirty="0"/>
              <a:t>=</a:t>
            </a:r>
            <a:r>
              <a:rPr lang="en-GB" dirty="0" err="1"/>
              <a:t>i&amp;url</a:t>
            </a:r>
            <a:r>
              <a:rPr lang="en-GB" dirty="0"/>
              <a:t>=https%3A%2F%2Fwww.istockphoto.com%2Fphotos%2Flisteria-monocytogenes&amp;psig=AOvVaw1L2AX4IyoGMbkyyhWhbLkm&amp;ust=1621988615471000&amp;source=</a:t>
            </a:r>
            <a:r>
              <a:rPr lang="en-GB" dirty="0" err="1"/>
              <a:t>images&amp;cd</a:t>
            </a:r>
            <a:r>
              <a:rPr lang="en-GB" dirty="0"/>
              <a:t>=</a:t>
            </a:r>
            <a:r>
              <a:rPr lang="en-GB" dirty="0" err="1"/>
              <a:t>vfe&amp;ved</a:t>
            </a:r>
            <a:r>
              <a:rPr lang="en-GB" dirty="0"/>
              <a:t>=0CA0QjhxqFwoTCJC1g7LK4_ACFQAAAAAdAAAAABAD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39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00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11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26f58666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26f58666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7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/>
              <a:t>Transposon</a:t>
            </a:r>
            <a:r>
              <a:rPr lang="sv-SE" dirty="0"/>
              <a:t> mutants in </a:t>
            </a:r>
            <a:r>
              <a:rPr lang="sv-SE" dirty="0" err="1"/>
              <a:t>these</a:t>
            </a:r>
            <a:r>
              <a:rPr lang="sv-SE" dirty="0"/>
              <a:t> genes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huge</a:t>
            </a:r>
            <a:r>
              <a:rPr lang="sv-SE" dirty="0"/>
              <a:t> negative </a:t>
            </a:r>
            <a:r>
              <a:rPr lang="sv-SE" dirty="0" err="1"/>
              <a:t>effect</a:t>
            </a:r>
            <a:r>
              <a:rPr lang="sv-SE" dirty="0"/>
              <a:t> in </a:t>
            </a:r>
            <a:r>
              <a:rPr lang="sv-SE" dirty="0" err="1"/>
              <a:t>growth</a:t>
            </a:r>
            <a:r>
              <a:rPr lang="sv-SE" dirty="0"/>
              <a:t> in serum </a:t>
            </a:r>
            <a:r>
              <a:rPr lang="sv-SE" dirty="0" err="1"/>
              <a:t>but</a:t>
            </a:r>
            <a:r>
              <a:rPr lang="sv-SE" dirty="0"/>
              <a:t> no </a:t>
            </a:r>
            <a:r>
              <a:rPr lang="sv-SE" dirty="0" err="1"/>
              <a:t>effect</a:t>
            </a:r>
            <a:r>
              <a:rPr lang="sv-SE" dirty="0"/>
              <a:t> is </a:t>
            </a:r>
            <a:r>
              <a:rPr lang="sv-SE" dirty="0" err="1"/>
              <a:t>observed</a:t>
            </a:r>
            <a:r>
              <a:rPr lang="sv-SE" dirty="0"/>
              <a:t> in the BHI medium </a:t>
            </a:r>
            <a:r>
              <a:rPr lang="sv-SE" dirty="0" err="1"/>
              <a:t>culture</a:t>
            </a:r>
            <a:r>
              <a:rPr lang="sv-SE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001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26f58666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26f58666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42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26f58666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26f58666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8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943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6f58666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6f58666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41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26f58666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26f58666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26f58666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26f58666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1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26f5866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26f5866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3035400" y="0"/>
            <a:ext cx="6108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693824" y="757182"/>
            <a:ext cx="4757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300"/>
              <a:buNone/>
              <a:defRPr sz="63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2pPr>
            <a:lvl3pPr lvl="2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3pPr>
            <a:lvl4pPr lvl="3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4pPr>
            <a:lvl5pPr lvl="4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5pPr>
            <a:lvl6pPr lvl="5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6pPr>
            <a:lvl7pPr lvl="6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7pPr>
            <a:lvl8pPr lvl="7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8pPr>
            <a:lvl9pPr lvl="8" algn="r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26526" y="3410107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4367275" y="662900"/>
            <a:ext cx="3899400" cy="28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367275" y="3751900"/>
            <a:ext cx="38994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_1_1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1300500" y="1056650"/>
            <a:ext cx="6543000" cy="326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939000" y="1442000"/>
            <a:ext cx="53370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622300" y="3625475"/>
            <a:ext cx="3899400" cy="3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9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0" y="1228813"/>
            <a:ext cx="9144000" cy="26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47500" y="1971600"/>
            <a:ext cx="3765000" cy="12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5097775" y="1852350"/>
            <a:ext cx="32745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3221400" y="1277850"/>
            <a:ext cx="5922600" cy="26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873175" y="1977736"/>
            <a:ext cx="4203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4714375" y="3165107"/>
            <a:ext cx="25215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 hasCustomPrompt="1"/>
          </p:nvPr>
        </p:nvSpPr>
        <p:spPr>
          <a:xfrm>
            <a:off x="5044531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58911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3395575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896050" y="2908625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2482013" y="712584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6094073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2"/>
          </p:nvPr>
        </p:nvSpPr>
        <p:spPr>
          <a:xfrm>
            <a:off x="6094074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3"/>
          </p:nvPr>
        </p:nvSpPr>
        <p:spPr>
          <a:xfrm>
            <a:off x="351461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4"/>
          </p:nvPr>
        </p:nvSpPr>
        <p:spPr>
          <a:xfrm>
            <a:off x="3514616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5"/>
          </p:nvPr>
        </p:nvSpPr>
        <p:spPr>
          <a:xfrm>
            <a:off x="935175" y="2881325"/>
            <a:ext cx="2130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6"/>
          </p:nvPr>
        </p:nvSpPr>
        <p:spPr>
          <a:xfrm>
            <a:off x="935175" y="3213423"/>
            <a:ext cx="213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2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183457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3142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2"/>
          </p:nvPr>
        </p:nvSpPr>
        <p:spPr>
          <a:xfrm>
            <a:off x="23142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4584188" y="2738425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4584188" y="3070525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6854080" y="2739262"/>
            <a:ext cx="20826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6"/>
          </p:nvPr>
        </p:nvSpPr>
        <p:spPr>
          <a:xfrm>
            <a:off x="6854080" y="3071362"/>
            <a:ext cx="20826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2314300" y="762000"/>
            <a:ext cx="59010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2">
    <p:bg>
      <p:bgPr>
        <a:noFill/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678875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678875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2_1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1035900" y="785343"/>
            <a:ext cx="3220200" cy="20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1035900" y="3315260"/>
            <a:ext cx="30366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4817025" y="904125"/>
            <a:ext cx="32202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0B5394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817025" y="3400425"/>
            <a:ext cx="30366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0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907800" y="3065375"/>
            <a:ext cx="73284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2809800" y="0"/>
            <a:ext cx="633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291362" y="822028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291363" y="3249303"/>
            <a:ext cx="292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0_1">
    <p:bg>
      <p:bgPr>
        <a:noFill/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34050" y="1562450"/>
            <a:ext cx="51558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51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2_1_1_1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201500" y="-9600"/>
            <a:ext cx="6741000" cy="51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2474400" y="708452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1"/>
          </p:nvPr>
        </p:nvSpPr>
        <p:spPr>
          <a:xfrm>
            <a:off x="4595125" y="2528150"/>
            <a:ext cx="27033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98356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2"/>
          </p:nvPr>
        </p:nvSpPr>
        <p:spPr>
          <a:xfrm>
            <a:off x="498357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3"/>
          </p:nvPr>
        </p:nvSpPr>
        <p:spPr>
          <a:xfrm>
            <a:off x="1811413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1811425" y="2908625"/>
            <a:ext cx="2349000" cy="1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4864025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370950" y="2336275"/>
            <a:ext cx="2899200" cy="22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1646050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2"/>
          </p:nvPr>
        </p:nvSpPr>
        <p:spPr>
          <a:xfrm>
            <a:off x="1646050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5139125" y="2794394"/>
            <a:ext cx="23490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4"/>
          </p:nvPr>
        </p:nvSpPr>
        <p:spPr>
          <a:xfrm>
            <a:off x="5139125" y="3278675"/>
            <a:ext cx="2349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1042025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6"/>
          <p:cNvSpPr txBox="1">
            <a:spLocks noGrp="1"/>
          </p:cNvSpPr>
          <p:nvPr>
            <p:ph type="body" idx="2"/>
          </p:nvPr>
        </p:nvSpPr>
        <p:spPr>
          <a:xfrm>
            <a:off x="4796600" y="2036075"/>
            <a:ext cx="3315000" cy="21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-303575" y="464675"/>
            <a:ext cx="9584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2">
    <p:bg>
      <p:bgPr>
        <a:noFill/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2_1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590550" y="464675"/>
            <a:ext cx="7972500" cy="421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2">
  <p:cSld name="CUSTOM_4_1_1_3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1"/>
          </p:nvPr>
        </p:nvSpPr>
        <p:spPr>
          <a:xfrm>
            <a:off x="20516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ubTitle" idx="2"/>
          </p:nvPr>
        </p:nvSpPr>
        <p:spPr>
          <a:xfrm>
            <a:off x="20516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subTitle" idx="3"/>
          </p:nvPr>
        </p:nvSpPr>
        <p:spPr>
          <a:xfrm>
            <a:off x="20516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4"/>
          </p:nvPr>
        </p:nvSpPr>
        <p:spPr>
          <a:xfrm>
            <a:off x="20516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5"/>
          </p:nvPr>
        </p:nvSpPr>
        <p:spPr>
          <a:xfrm>
            <a:off x="5765713" y="19712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6"/>
          </p:nvPr>
        </p:nvSpPr>
        <p:spPr>
          <a:xfrm>
            <a:off x="5765725" y="2303325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7"/>
          </p:nvPr>
        </p:nvSpPr>
        <p:spPr>
          <a:xfrm>
            <a:off x="5765713" y="3291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8"/>
          </p:nvPr>
        </p:nvSpPr>
        <p:spPr>
          <a:xfrm>
            <a:off x="5765725" y="3623250"/>
            <a:ext cx="2037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1">
  <p:cSld name="CUSTOM_4_1_1_2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716538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ubTitle" idx="1"/>
          </p:nvPr>
        </p:nvSpPr>
        <p:spPr>
          <a:xfrm>
            <a:off x="1568950" y="1971225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ubTitle" idx="2"/>
          </p:nvPr>
        </p:nvSpPr>
        <p:spPr>
          <a:xfrm>
            <a:off x="1568961" y="2303320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3"/>
          </p:nvPr>
        </p:nvSpPr>
        <p:spPr>
          <a:xfrm>
            <a:off x="1568950" y="3443554"/>
            <a:ext cx="21189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4"/>
          </p:nvPr>
        </p:nvSpPr>
        <p:spPr>
          <a:xfrm>
            <a:off x="1568961" y="3775649"/>
            <a:ext cx="21189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5"/>
          </p:nvPr>
        </p:nvSpPr>
        <p:spPr>
          <a:xfrm>
            <a:off x="5456149" y="1971225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6"/>
          </p:nvPr>
        </p:nvSpPr>
        <p:spPr>
          <a:xfrm>
            <a:off x="5456160" y="2303320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7"/>
          </p:nvPr>
        </p:nvSpPr>
        <p:spPr>
          <a:xfrm>
            <a:off x="5456149" y="3443554"/>
            <a:ext cx="20940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3"/>
          <p:cNvSpPr txBox="1">
            <a:spLocks noGrp="1"/>
          </p:cNvSpPr>
          <p:nvPr>
            <p:ph type="subTitle" idx="8"/>
          </p:nvPr>
        </p:nvSpPr>
        <p:spPr>
          <a:xfrm>
            <a:off x="5456160" y="3775649"/>
            <a:ext cx="2094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4985522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546675" y="2599325"/>
            <a:ext cx="3684000" cy="18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25" y="0"/>
            <a:ext cx="9144000" cy="19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19775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896260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896250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335107" y="2776910"/>
            <a:ext cx="2985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335099" y="3248447"/>
            <a:ext cx="2985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_1_2_1"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/>
          <p:nvPr/>
        </p:nvSpPr>
        <p:spPr>
          <a:xfrm>
            <a:off x="588975" y="464700"/>
            <a:ext cx="79725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title"/>
          </p:nvPr>
        </p:nvSpPr>
        <p:spPr>
          <a:xfrm>
            <a:off x="721350" y="762000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1"/>
          </p:nvPr>
        </p:nvSpPr>
        <p:spPr>
          <a:xfrm>
            <a:off x="867638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2"/>
          </p:nvPr>
        </p:nvSpPr>
        <p:spPr>
          <a:xfrm>
            <a:off x="867650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4"/>
          <p:cNvSpPr txBox="1">
            <a:spLocks noGrp="1"/>
          </p:cNvSpPr>
          <p:nvPr>
            <p:ph type="subTitle" idx="3"/>
          </p:nvPr>
        </p:nvSpPr>
        <p:spPr>
          <a:xfrm>
            <a:off x="867638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4"/>
          <p:cNvSpPr txBox="1">
            <a:spLocks noGrp="1"/>
          </p:cNvSpPr>
          <p:nvPr>
            <p:ph type="subTitle" idx="4"/>
          </p:nvPr>
        </p:nvSpPr>
        <p:spPr>
          <a:xfrm>
            <a:off x="867650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4"/>
          <p:cNvSpPr txBox="1">
            <a:spLocks noGrp="1"/>
          </p:cNvSpPr>
          <p:nvPr>
            <p:ph type="subTitle" idx="5"/>
          </p:nvPr>
        </p:nvSpPr>
        <p:spPr>
          <a:xfrm>
            <a:off x="5884163" y="204742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subTitle" idx="6"/>
          </p:nvPr>
        </p:nvSpPr>
        <p:spPr>
          <a:xfrm>
            <a:off x="5884175" y="2379515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subTitle" idx="7"/>
          </p:nvPr>
        </p:nvSpPr>
        <p:spPr>
          <a:xfrm>
            <a:off x="5884163" y="35197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ubTitle" idx="8"/>
          </p:nvPr>
        </p:nvSpPr>
        <p:spPr>
          <a:xfrm>
            <a:off x="5884175" y="385184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9"/>
          </p:nvPr>
        </p:nvSpPr>
        <p:spPr>
          <a:xfrm>
            <a:off x="3375900" y="271269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subTitle" idx="13"/>
          </p:nvPr>
        </p:nvSpPr>
        <p:spPr>
          <a:xfrm>
            <a:off x="3375913" y="3044790"/>
            <a:ext cx="23490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_1">
    <p:bg>
      <p:bgPr>
        <a:noFill/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0" y="464675"/>
            <a:ext cx="9144000" cy="421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1"/>
          </p:nvPr>
        </p:nvSpPr>
        <p:spPr>
          <a:xfrm>
            <a:off x="73366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2"/>
          </p:nvPr>
        </p:nvSpPr>
        <p:spPr>
          <a:xfrm>
            <a:off x="73367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ubTitle" idx="3"/>
          </p:nvPr>
        </p:nvSpPr>
        <p:spPr>
          <a:xfrm>
            <a:off x="73366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4"/>
          </p:nvPr>
        </p:nvSpPr>
        <p:spPr>
          <a:xfrm>
            <a:off x="73367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subTitle" idx="5"/>
          </p:nvPr>
        </p:nvSpPr>
        <p:spPr>
          <a:xfrm>
            <a:off x="6061313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ubTitle" idx="6"/>
          </p:nvPr>
        </p:nvSpPr>
        <p:spPr>
          <a:xfrm>
            <a:off x="6061325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subTitle" idx="7"/>
          </p:nvPr>
        </p:nvSpPr>
        <p:spPr>
          <a:xfrm>
            <a:off x="6061313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8"/>
          </p:nvPr>
        </p:nvSpPr>
        <p:spPr>
          <a:xfrm>
            <a:off x="6061325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subTitle" idx="9"/>
          </p:nvPr>
        </p:nvSpPr>
        <p:spPr>
          <a:xfrm>
            <a:off x="3397488" y="218245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ubTitle" idx="13"/>
          </p:nvPr>
        </p:nvSpPr>
        <p:spPr>
          <a:xfrm>
            <a:off x="3397500" y="2531359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type="subTitle" idx="14"/>
          </p:nvPr>
        </p:nvSpPr>
        <p:spPr>
          <a:xfrm>
            <a:off x="3397488" y="367214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5"/>
          </p:nvPr>
        </p:nvSpPr>
        <p:spPr>
          <a:xfrm>
            <a:off x="3397500" y="4021056"/>
            <a:ext cx="23490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1683905" y="707227"/>
            <a:ext cx="5776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_1_1_1_1">
    <p:bg>
      <p:bgPr>
        <a:noFill/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3817850" y="0"/>
            <a:ext cx="5326200" cy="51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/>
          </p:nvPr>
        </p:nvSpPr>
        <p:spPr>
          <a:xfrm>
            <a:off x="726825" y="265500"/>
            <a:ext cx="27618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subTitle" idx="1"/>
          </p:nvPr>
        </p:nvSpPr>
        <p:spPr>
          <a:xfrm>
            <a:off x="4478102" y="12405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subTitle" idx="2"/>
          </p:nvPr>
        </p:nvSpPr>
        <p:spPr>
          <a:xfrm>
            <a:off x="4478123" y="1442484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3"/>
          </p:nvPr>
        </p:nvSpPr>
        <p:spPr>
          <a:xfrm>
            <a:off x="4478102" y="1968411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4"/>
          </p:nvPr>
        </p:nvSpPr>
        <p:spPr>
          <a:xfrm>
            <a:off x="4478123" y="2170385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5"/>
          </p:nvPr>
        </p:nvSpPr>
        <p:spPr>
          <a:xfrm>
            <a:off x="4478102" y="2696312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6"/>
          </p:nvPr>
        </p:nvSpPr>
        <p:spPr>
          <a:xfrm>
            <a:off x="4478123" y="28982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7"/>
          </p:nvPr>
        </p:nvSpPr>
        <p:spPr>
          <a:xfrm>
            <a:off x="4478102" y="3424213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8"/>
          </p:nvPr>
        </p:nvSpPr>
        <p:spPr>
          <a:xfrm>
            <a:off x="4478123" y="3626186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subTitle" idx="9"/>
          </p:nvPr>
        </p:nvSpPr>
        <p:spPr>
          <a:xfrm>
            <a:off x="4478102" y="4152114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7"/>
          <p:cNvSpPr txBox="1">
            <a:spLocks noGrp="1"/>
          </p:cNvSpPr>
          <p:nvPr>
            <p:ph type="subTitle" idx="13"/>
          </p:nvPr>
        </p:nvSpPr>
        <p:spPr>
          <a:xfrm>
            <a:off x="4478123" y="4354087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14"/>
          </p:nvPr>
        </p:nvSpPr>
        <p:spPr>
          <a:xfrm>
            <a:off x="4478102" y="512610"/>
            <a:ext cx="3981000" cy="2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7"/>
          <p:cNvSpPr txBox="1">
            <a:spLocks noGrp="1"/>
          </p:cNvSpPr>
          <p:nvPr>
            <p:ph type="subTitle" idx="15"/>
          </p:nvPr>
        </p:nvSpPr>
        <p:spPr>
          <a:xfrm>
            <a:off x="4478123" y="714583"/>
            <a:ext cx="39810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11"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/>
          <p:nvPr/>
        </p:nvSpPr>
        <p:spPr>
          <a:xfrm>
            <a:off x="0" y="464675"/>
            <a:ext cx="85536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8"/>
          <p:cNvSpPr txBox="1">
            <a:spLocks noGrp="1"/>
          </p:cNvSpPr>
          <p:nvPr>
            <p:ph type="title" hasCustomPrompt="1"/>
          </p:nvPr>
        </p:nvSpPr>
        <p:spPr>
          <a:xfrm>
            <a:off x="1163850" y="577309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1163850" y="1443743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title" idx="2" hasCustomPrompt="1"/>
          </p:nvPr>
        </p:nvSpPr>
        <p:spPr>
          <a:xfrm>
            <a:off x="1163850" y="1844877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1163850" y="2711310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 idx="4" hasCustomPrompt="1"/>
          </p:nvPr>
        </p:nvSpPr>
        <p:spPr>
          <a:xfrm>
            <a:off x="1163850" y="3112444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5"/>
          </p:nvPr>
        </p:nvSpPr>
        <p:spPr>
          <a:xfrm>
            <a:off x="1163850" y="3978878"/>
            <a:ext cx="68163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11_1">
    <p:bg>
      <p:bgPr>
        <a:noFill/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1479900" y="1069900"/>
            <a:ext cx="6184200" cy="300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49"/>
          <p:cNvSpPr txBox="1">
            <a:spLocks noGrp="1"/>
          </p:cNvSpPr>
          <p:nvPr>
            <p:ph type="title" hasCustomPrompt="1"/>
          </p:nvPr>
        </p:nvSpPr>
        <p:spPr>
          <a:xfrm>
            <a:off x="1163850" y="2109063"/>
            <a:ext cx="6816300" cy="8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1"/>
          </p:nvPr>
        </p:nvSpPr>
        <p:spPr>
          <a:xfrm>
            <a:off x="2167800" y="3171988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2167800" y="1607913"/>
            <a:ext cx="48084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6_1_1_1_1"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6415" y="464675"/>
            <a:ext cx="74190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19775" y="2038324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6_1_1_1_1_1"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757400" y="1624025"/>
            <a:ext cx="5629200" cy="16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-106625" y="788400"/>
            <a:ext cx="9286500" cy="3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hasCustomPrompt="1"/>
          </p:nvPr>
        </p:nvSpPr>
        <p:spPr>
          <a:xfrm>
            <a:off x="3498300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3498300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3498300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3" hasCustomPrompt="1"/>
          </p:nvPr>
        </p:nvSpPr>
        <p:spPr>
          <a:xfrm>
            <a:off x="3498300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4"/>
          </p:nvPr>
        </p:nvSpPr>
        <p:spPr>
          <a:xfrm>
            <a:off x="3498300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5"/>
          </p:nvPr>
        </p:nvSpPr>
        <p:spPr>
          <a:xfrm>
            <a:off x="3498300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6" hasCustomPrompt="1"/>
          </p:nvPr>
        </p:nvSpPr>
        <p:spPr>
          <a:xfrm>
            <a:off x="6276825" y="1201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7"/>
          </p:nvPr>
        </p:nvSpPr>
        <p:spPr>
          <a:xfrm>
            <a:off x="6276825" y="1649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8"/>
          </p:nvPr>
        </p:nvSpPr>
        <p:spPr>
          <a:xfrm>
            <a:off x="6276825" y="1981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9" hasCustomPrompt="1"/>
          </p:nvPr>
        </p:nvSpPr>
        <p:spPr>
          <a:xfrm>
            <a:off x="627682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3"/>
          </p:nvPr>
        </p:nvSpPr>
        <p:spPr>
          <a:xfrm>
            <a:off x="627682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4"/>
          </p:nvPr>
        </p:nvSpPr>
        <p:spPr>
          <a:xfrm>
            <a:off x="627682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5"/>
          </p:nvPr>
        </p:nvSpPr>
        <p:spPr>
          <a:xfrm>
            <a:off x="719775" y="1201825"/>
            <a:ext cx="26925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6" hasCustomPrompt="1"/>
          </p:nvPr>
        </p:nvSpPr>
        <p:spPr>
          <a:xfrm>
            <a:off x="719775" y="2642831"/>
            <a:ext cx="127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7"/>
          </p:nvPr>
        </p:nvSpPr>
        <p:spPr>
          <a:xfrm>
            <a:off x="719775" y="3090556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8"/>
          </p:nvPr>
        </p:nvSpPr>
        <p:spPr>
          <a:xfrm>
            <a:off x="719775" y="3422656"/>
            <a:ext cx="23490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7_1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1105350" y="-9600"/>
            <a:ext cx="6933300" cy="516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hasCustomPrompt="1"/>
          </p:nvPr>
        </p:nvSpPr>
        <p:spPr>
          <a:xfrm>
            <a:off x="13307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23382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21497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3"/>
          </p:nvPr>
        </p:nvSpPr>
        <p:spPr>
          <a:xfrm>
            <a:off x="1867054" y="723297"/>
            <a:ext cx="54099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4" hasCustomPrompt="1"/>
          </p:nvPr>
        </p:nvSpPr>
        <p:spPr>
          <a:xfrm>
            <a:off x="13307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21497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21497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7" hasCustomPrompt="1"/>
          </p:nvPr>
        </p:nvSpPr>
        <p:spPr>
          <a:xfrm>
            <a:off x="13307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8"/>
          </p:nvPr>
        </p:nvSpPr>
        <p:spPr>
          <a:xfrm>
            <a:off x="21497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9"/>
          </p:nvPr>
        </p:nvSpPr>
        <p:spPr>
          <a:xfrm>
            <a:off x="21497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3" hasCustomPrompt="1"/>
          </p:nvPr>
        </p:nvSpPr>
        <p:spPr>
          <a:xfrm>
            <a:off x="4690225" y="163437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4"/>
          </p:nvPr>
        </p:nvSpPr>
        <p:spPr>
          <a:xfrm>
            <a:off x="5509275" y="1634375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5"/>
          </p:nvPr>
        </p:nvSpPr>
        <p:spPr>
          <a:xfrm>
            <a:off x="5509275" y="1966470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6" hasCustomPrompt="1"/>
          </p:nvPr>
        </p:nvSpPr>
        <p:spPr>
          <a:xfrm>
            <a:off x="4690225" y="2716450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7"/>
          </p:nvPr>
        </p:nvSpPr>
        <p:spPr>
          <a:xfrm>
            <a:off x="5509275" y="2716452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8"/>
          </p:nvPr>
        </p:nvSpPr>
        <p:spPr>
          <a:xfrm>
            <a:off x="5509275" y="3048548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19" hasCustomPrompt="1"/>
          </p:nvPr>
        </p:nvSpPr>
        <p:spPr>
          <a:xfrm>
            <a:off x="4690225" y="3798525"/>
            <a:ext cx="895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20"/>
          </p:nvPr>
        </p:nvSpPr>
        <p:spPr>
          <a:xfrm>
            <a:off x="5509275" y="3798529"/>
            <a:ext cx="23802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 Thin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21"/>
          </p:nvPr>
        </p:nvSpPr>
        <p:spPr>
          <a:xfrm>
            <a:off x="5509275" y="4130625"/>
            <a:ext cx="23802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-371475" y="464675"/>
            <a:ext cx="10001400" cy="42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647475" y="1832700"/>
            <a:ext cx="58485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138675" y="3431425"/>
            <a:ext cx="3148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aleway Thin"/>
              <a:buNone/>
              <a:defRPr sz="2800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5" r:id="rId19"/>
    <p:sldLayoutId id="2147483676" r:id="rId20"/>
    <p:sldLayoutId id="2147483678" r:id="rId21"/>
    <p:sldLayoutId id="2147483680" r:id="rId22"/>
    <p:sldLayoutId id="2147483681" r:id="rId23"/>
    <p:sldLayoutId id="2147483682" r:id="rId24"/>
    <p:sldLayoutId id="2147483683" r:id="rId25"/>
    <p:sldLayoutId id="2147483685" r:id="rId26"/>
    <p:sldLayoutId id="2147483686" r:id="rId27"/>
    <p:sldLayoutId id="2147483688" r:id="rId28"/>
    <p:sldLayoutId id="2147483689" r:id="rId29"/>
    <p:sldLayoutId id="2147483690" r:id="rId30"/>
    <p:sldLayoutId id="2147483692" r:id="rId31"/>
    <p:sldLayoutId id="2147483693" r:id="rId32"/>
    <p:sldLayoutId id="2147483694" r:id="rId33"/>
    <p:sldLayoutId id="2147483695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u.readthedocs.io/en/latest/tutorial.html#canu-the-comman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oconductor.org/packages/devel/bioc/vignettes/DESeq2/inst/doc/DESeq2.html#htseq-count-input" TargetMode="External"/><Relationship Id="rId5" Type="http://schemas.openxmlformats.org/officeDocument/2006/relationships/hyperlink" Target="https://support.illumina.com/bulletins/2016/04/fastq-files-explained.html" TargetMode="External"/><Relationship Id="rId4" Type="http://schemas.openxmlformats.org/officeDocument/2006/relationships/hyperlink" Target="https://cab.spbu.ru/files/release3.14.0/manual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ctrTitle"/>
          </p:nvPr>
        </p:nvSpPr>
        <p:spPr>
          <a:xfrm>
            <a:off x="3200400" y="757182"/>
            <a:ext cx="57721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Genome Assembly and Differential Expression of Enterococcus faecium E745</a:t>
            </a:r>
            <a:endParaRPr sz="3200" dirty="0"/>
          </a:p>
        </p:txBody>
      </p:sp>
      <p:sp>
        <p:nvSpPr>
          <p:cNvPr id="401" name="Google Shape;401;p59"/>
          <p:cNvSpPr txBox="1">
            <a:spLocks noGrp="1"/>
          </p:cNvSpPr>
          <p:nvPr>
            <p:ph type="subTitle" idx="1"/>
          </p:nvPr>
        </p:nvSpPr>
        <p:spPr>
          <a:xfrm>
            <a:off x="3861707" y="3410107"/>
            <a:ext cx="495572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/>
              <a:t>Paper I – RNA-</a:t>
            </a:r>
            <a:r>
              <a:rPr lang="sv-SE" sz="1400" dirty="0" err="1"/>
              <a:t>seq</a:t>
            </a:r>
            <a:r>
              <a:rPr lang="sv-SE" sz="1400" dirty="0"/>
              <a:t> and </a:t>
            </a:r>
            <a:r>
              <a:rPr lang="sv-SE" sz="1400" dirty="0" err="1"/>
              <a:t>Tn-seq</a:t>
            </a:r>
            <a:r>
              <a:rPr lang="sv-SE" sz="1400" dirty="0"/>
              <a:t> </a:t>
            </a:r>
            <a:r>
              <a:rPr lang="sv-SE" sz="1400" dirty="0" err="1"/>
              <a:t>reveal</a:t>
            </a:r>
            <a:r>
              <a:rPr lang="sv-SE" sz="1400" dirty="0"/>
              <a:t> </a:t>
            </a:r>
            <a:r>
              <a:rPr lang="sv-SE" sz="1400" dirty="0" err="1"/>
              <a:t>fitness</a:t>
            </a:r>
            <a:r>
              <a:rPr lang="sv-SE" sz="1400" dirty="0"/>
              <a:t> determinants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vancomycin-resistant</a:t>
            </a:r>
            <a:r>
              <a:rPr lang="sv-SE" sz="1400" dirty="0"/>
              <a:t> </a:t>
            </a:r>
            <a:r>
              <a:rPr lang="sv-SE" sz="1400" dirty="0" err="1"/>
              <a:t>Enterococcus</a:t>
            </a:r>
            <a:r>
              <a:rPr lang="sv-SE" sz="1400" dirty="0"/>
              <a:t> </a:t>
            </a:r>
            <a:r>
              <a:rPr lang="sv-SE" sz="1400" dirty="0" err="1"/>
              <a:t>faecium</a:t>
            </a:r>
            <a:r>
              <a:rPr lang="sv-SE" sz="1400" dirty="0"/>
              <a:t> </a:t>
            </a:r>
            <a:r>
              <a:rPr lang="sv-SE" sz="1400" dirty="0" err="1"/>
              <a:t>during</a:t>
            </a:r>
            <a:r>
              <a:rPr lang="sv-SE" sz="1400" dirty="0"/>
              <a:t> </a:t>
            </a:r>
            <a:r>
              <a:rPr lang="sv-SE" sz="1400" dirty="0" err="1"/>
              <a:t>growth</a:t>
            </a:r>
            <a:r>
              <a:rPr lang="sv-SE" sz="1400" dirty="0"/>
              <a:t> in human serum (Zhang </a:t>
            </a:r>
            <a:r>
              <a:rPr lang="sv-SE" sz="1400" i="1" dirty="0"/>
              <a:t>et al. </a:t>
            </a:r>
            <a:r>
              <a:rPr lang="sv-SE" sz="1400" dirty="0"/>
              <a:t>2017)</a:t>
            </a:r>
            <a:endParaRPr sz="1400" dirty="0"/>
          </a:p>
        </p:txBody>
      </p:sp>
      <p:cxnSp>
        <p:nvCxnSpPr>
          <p:cNvPr id="402" name="Google Shape;402;p59"/>
          <p:cNvCxnSpPr/>
          <p:nvPr/>
        </p:nvCxnSpPr>
        <p:spPr>
          <a:xfrm rot="10800000" flipH="1">
            <a:off x="7149008" y="3073003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426536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MUMmerPlot</a:t>
            </a:r>
            <a:endParaRPr sz="2400"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43817" y="2425852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QUAST</a:t>
            </a:r>
            <a:endParaRPr sz="2400"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27983" y="2425852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BCF</a:t>
            </a:r>
            <a:endParaRPr sz="2400"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34B2BC4D-042F-A24E-99EC-45EF1526B16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C17422-A098-E44B-B1CE-06830562F0C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BFCAD9C-8B17-EA45-91ED-9C8D9499C39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4964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0" build="p"/>
      <p:bldP spid="492" grpId="0" build="p"/>
      <p:bldP spid="4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90;p71">
            <a:extLst>
              <a:ext uri="{FF2B5EF4-FFF2-40B4-BE49-F238E27FC236}">
                <a16:creationId xmlns:a16="http://schemas.microsoft.com/office/drawing/2014/main" id="{F1F53277-7F99-B94E-9603-E014C9DA7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QUAST report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3A0E1-095D-A24B-AEAF-0EC085BB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67" y="572398"/>
            <a:ext cx="2497557" cy="1602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9D87E-DD22-A741-AFE8-11216303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" y="2175256"/>
            <a:ext cx="7830879" cy="2358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3BD4B-1C78-BC4E-AB35-A56B963D3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6" y="1492805"/>
            <a:ext cx="8963248" cy="2760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Annotation</a:t>
            </a:r>
            <a:br>
              <a:rPr lang="en" sz="6600" dirty="0"/>
            </a:br>
            <a:r>
              <a:rPr lang="en" sz="4400" dirty="0" err="1"/>
              <a:t>Prokka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1907397" y="966728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Prokka</a:t>
            </a:r>
            <a:r>
              <a:rPr lang="en" dirty="0"/>
              <a:t> annotation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5370905" y="1633328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2472071" y="519967"/>
            <a:ext cx="6581552" cy="4103566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62C05D6-47FA-9B43-B21A-8C6FDD59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89" y="1826697"/>
            <a:ext cx="5804546" cy="1484700"/>
          </a:xfrm>
          <a:prstGeom prst="rect">
            <a:avLst/>
          </a:prstGeom>
        </p:spPr>
      </p:pic>
      <p:sp>
        <p:nvSpPr>
          <p:cNvPr id="67" name="Google Shape;463;p67">
            <a:extLst>
              <a:ext uri="{FF2B5EF4-FFF2-40B4-BE49-F238E27FC236}">
                <a16:creationId xmlns:a16="http://schemas.microsoft.com/office/drawing/2014/main" id="{E531138B-E686-D144-8E70-544ABBCB9113}"/>
              </a:ext>
            </a:extLst>
          </p:cNvPr>
          <p:cNvSpPr txBox="1">
            <a:spLocks/>
          </p:cNvSpPr>
          <p:nvPr/>
        </p:nvSpPr>
        <p:spPr>
          <a:xfrm>
            <a:off x="478465" y="1409441"/>
            <a:ext cx="4195200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Findings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rRNA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tmRNA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chemeClr val="bg1">
                    <a:lumMod val="50000"/>
                  </a:schemeClr>
                </a:solidFill>
              </a:rPr>
              <a:t>CDS</a:t>
            </a:r>
            <a:endParaRPr lang="sv-SE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4864358" y="3382997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(Excerpt from Artemis visualization)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Synteny</a:t>
            </a:r>
            <a:br>
              <a:rPr lang="en" sz="6600" dirty="0"/>
            </a:br>
            <a:r>
              <a:rPr lang="en" sz="2000" dirty="0"/>
              <a:t>Align, compare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3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270687" y="595655"/>
            <a:ext cx="4787265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Synteny – E. faecium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95575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</a:t>
            </a:r>
            <a:r>
              <a:rPr lang="en" dirty="0" err="1"/>
              <a:t>casseliflavus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58911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L. monocytogenes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896050" y="2576531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 faecalis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78125" y="1255364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147 Listeria Monocytogenes Stock Photos, Pictures &amp; Royalty-Free Images">
            <a:extLst>
              <a:ext uri="{FF2B5EF4-FFF2-40B4-BE49-F238E27FC236}">
                <a16:creationId xmlns:a16="http://schemas.microsoft.com/office/drawing/2014/main" id="{5822D4A0-9EF0-404B-8C7D-A45A6426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7" b="92647" l="9804" r="89706">
                        <a14:foregroundMark x1="51144" y1="8007" x2="51144" y2="8007"/>
                        <a14:foregroundMark x1="54248" y1="91340" x2="54248" y2="91340"/>
                        <a14:foregroundMark x1="54575" y1="92647" x2="54575" y2="92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7258">
            <a:off x="6504939" y="1400090"/>
            <a:ext cx="1399174" cy="139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20FB04-B35F-8740-BDBB-C737222098F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FECCE2-8AD2-5C4E-99CF-A6392C0A3453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13B1483-864C-F841-8BEC-9A60D4766BB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94167" y="4031113"/>
            <a:ext cx="6351815" cy="847800"/>
          </a:xfrm>
        </p:spPr>
        <p:txBody>
          <a:bodyPr/>
          <a:lstStyle/>
          <a:p>
            <a:r>
              <a:rPr lang="en-SE" dirty="0"/>
              <a:t>blastn alignment of whole genome. Visualized with Artemis ACT</a:t>
            </a:r>
          </a:p>
        </p:txBody>
      </p:sp>
      <p:pic>
        <p:nvPicPr>
          <p:cNvPr id="1032" name="Picture 8" descr="Enterococcus casseliflavus">
            <a:extLst>
              <a:ext uri="{FF2B5EF4-FFF2-40B4-BE49-F238E27FC236}">
                <a16:creationId xmlns:a16="http://schemas.microsoft.com/office/drawing/2014/main" id="{6111D431-E718-6945-9746-1211CAF4F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27" b="52273" l="4000" r="38000">
                        <a14:foregroundMark x1="24286" y1="7727" x2="24286" y2="7727"/>
                        <a14:foregroundMark x1="10000" y1="10455" x2="10000" y2="10455"/>
                        <a14:foregroundMark x1="36571" y1="18636" x2="36571" y2="18636"/>
                        <a14:foregroundMark x1="38000" y1="42273" x2="38000" y2="42273"/>
                        <a14:backgroundMark x1="12000" y1="25455" x2="12000" y2="25455"/>
                        <a14:backgroundMark x1="10571" y1="19091" x2="10571" y2="19091"/>
                        <a14:backgroundMark x1="19143" y1="24091" x2="19143" y2="24091"/>
                        <a14:backgroundMark x1="24286" y1="23182" x2="24286" y2="23182"/>
                        <a14:backgroundMark x1="19429" y1="35000" x2="19429" y2="35000"/>
                        <a14:backgroundMark x1="22857" y1="47273" x2="22857" y2="47273"/>
                        <a14:backgroundMark x1="30286" y1="44545" x2="30286" y2="4454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5" r="57531" b="42265"/>
          <a:stretch/>
        </p:blipFill>
        <p:spPr bwMode="auto">
          <a:xfrm>
            <a:off x="3815326" y="1385687"/>
            <a:ext cx="1434612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terococcus faecalis - Wikipedia">
            <a:extLst>
              <a:ext uri="{FF2B5EF4-FFF2-40B4-BE49-F238E27FC236}">
                <a16:creationId xmlns:a16="http://schemas.microsoft.com/office/drawing/2014/main" id="{0F87B840-9C56-4747-B8FB-8D41D510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89" b="89993" l="8532" r="89932">
                        <a14:foregroundMark x1="60495" y1="7889" x2="60495" y2="7889"/>
                        <a14:foregroundMark x1="8532" y1="64134" x2="8532" y2="64134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8209">
            <a:off x="1339084" y="1474735"/>
            <a:ext cx="992586" cy="115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FC2445-4F9C-FF42-8497-337FE7D070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 rot="20772202" flipH="1">
            <a:off x="6739156" y="388714"/>
            <a:ext cx="1289764" cy="120359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8541274-C195-524B-A88D-25BF6AB8E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3751" y="3033655"/>
            <a:ext cx="2693860" cy="1077544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1A91982-607C-F34E-8C93-2DA9FBAD7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898" y="3016317"/>
            <a:ext cx="2827677" cy="1131071"/>
          </a:xfrm>
          <a:prstGeom prst="rect">
            <a:avLst/>
          </a:prstGeom>
        </p:spPr>
      </p:pic>
      <p:pic>
        <p:nvPicPr>
          <p:cNvPr id="13" name="Picture 1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6152716-5CC9-9640-8AD6-CB4377C01F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106" y="3033655"/>
            <a:ext cx="2693860" cy="1077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Transcriptomics</a:t>
            </a:r>
            <a:br>
              <a:rPr lang="en" sz="6600" dirty="0"/>
            </a:br>
            <a:r>
              <a:rPr lang="en" sz="2000" dirty="0"/>
              <a:t>Mapping, counting reads, compare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83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RNA seq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87928" y="1939459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HTSeq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05209" y="2009527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6113845" y="2474077"/>
            <a:ext cx="2030217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Differential expression - visualized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52850" y="2379802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Count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reads</a:t>
            </a:r>
            <a:r>
              <a:rPr lang="sv-SE" dirty="0"/>
              <a:t> </a:t>
            </a:r>
            <a:r>
              <a:rPr lang="sv-SE" dirty="0" err="1"/>
              <a:t>mapped</a:t>
            </a:r>
            <a:r>
              <a:rPr lang="sv-SE" dirty="0"/>
              <a:t> to </a:t>
            </a:r>
            <a:r>
              <a:rPr lang="sv-SE" dirty="0" err="1"/>
              <a:t>each</a:t>
            </a:r>
            <a:r>
              <a:rPr lang="sv-SE" dirty="0"/>
              <a:t> gene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789375" y="2037297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BWA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954882" y="2474077"/>
            <a:ext cx="2019139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RNA reads onto genome assembly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270339" y="1631113"/>
            <a:ext cx="2582203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1018565" y="1631113"/>
            <a:ext cx="1890621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6148860" y="1620482"/>
            <a:ext cx="1960189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209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Results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1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9"/>
          <p:cNvSpPr txBox="1">
            <a:spLocks noGrp="1"/>
          </p:cNvSpPr>
          <p:nvPr>
            <p:ph type="title"/>
          </p:nvPr>
        </p:nvSpPr>
        <p:spPr>
          <a:xfrm>
            <a:off x="716550" y="983056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DeSeq2</a:t>
            </a:r>
            <a:endParaRPr dirty="0"/>
          </a:p>
        </p:txBody>
      </p:sp>
      <p:cxnSp>
        <p:nvCxnSpPr>
          <p:cNvPr id="905" name="Google Shape;905;p99"/>
          <p:cNvCxnSpPr/>
          <p:nvPr/>
        </p:nvCxnSpPr>
        <p:spPr>
          <a:xfrm rot="10800000" flipH="1">
            <a:off x="4180058" y="1649656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" name="Google Shape;1183;p117">
            <a:extLst>
              <a:ext uri="{FF2B5EF4-FFF2-40B4-BE49-F238E27FC236}">
                <a16:creationId xmlns:a16="http://schemas.microsoft.com/office/drawing/2014/main" id="{C60F9E15-5DD6-B04F-9D8C-D971C8B0A9E7}"/>
              </a:ext>
            </a:extLst>
          </p:cNvPr>
          <p:cNvGrpSpPr/>
          <p:nvPr/>
        </p:nvGrpSpPr>
        <p:grpSpPr>
          <a:xfrm>
            <a:off x="1281224" y="536295"/>
            <a:ext cx="6581552" cy="4103566"/>
            <a:chOff x="2807100" y="2032460"/>
            <a:chExt cx="3529800" cy="2471589"/>
          </a:xfrm>
        </p:grpSpPr>
        <p:sp>
          <p:nvSpPr>
            <p:cNvPr id="59" name="Google Shape;1184;p117">
              <a:extLst>
                <a:ext uri="{FF2B5EF4-FFF2-40B4-BE49-F238E27FC236}">
                  <a16:creationId xmlns:a16="http://schemas.microsoft.com/office/drawing/2014/main" id="{7D89E304-158C-8F4B-BD48-86E786CE2899}"/>
                </a:ext>
              </a:extLst>
            </p:cNvPr>
            <p:cNvSpPr/>
            <p:nvPr/>
          </p:nvSpPr>
          <p:spPr>
            <a:xfrm>
              <a:off x="2807100" y="2032460"/>
              <a:ext cx="3529800" cy="2085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117">
              <a:extLst>
                <a:ext uri="{FF2B5EF4-FFF2-40B4-BE49-F238E27FC236}">
                  <a16:creationId xmlns:a16="http://schemas.microsoft.com/office/drawing/2014/main" id="{7DAB955C-0D05-7A4E-AB4E-7869F6CE3D9C}"/>
                </a:ext>
              </a:extLst>
            </p:cNvPr>
            <p:cNvSpPr/>
            <p:nvPr/>
          </p:nvSpPr>
          <p:spPr>
            <a:xfrm>
              <a:off x="2952000" y="2162785"/>
              <a:ext cx="3246000" cy="1825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;p117">
              <a:extLst>
                <a:ext uri="{FF2B5EF4-FFF2-40B4-BE49-F238E27FC236}">
                  <a16:creationId xmlns:a16="http://schemas.microsoft.com/office/drawing/2014/main" id="{99BF45FD-4044-5742-B082-DC33842A7A5B}"/>
                </a:ext>
              </a:extLst>
            </p:cNvPr>
            <p:cNvSpPr/>
            <p:nvPr/>
          </p:nvSpPr>
          <p:spPr>
            <a:xfrm>
              <a:off x="3771958" y="4410149"/>
              <a:ext cx="1606200" cy="93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7;p117">
              <a:extLst>
                <a:ext uri="{FF2B5EF4-FFF2-40B4-BE49-F238E27FC236}">
                  <a16:creationId xmlns:a16="http://schemas.microsoft.com/office/drawing/2014/main" id="{BA1355FC-9E69-0944-BE1B-68E245C167F6}"/>
                </a:ext>
              </a:extLst>
            </p:cNvPr>
            <p:cNvSpPr/>
            <p:nvPr/>
          </p:nvSpPr>
          <p:spPr>
            <a:xfrm>
              <a:off x="4090125" y="4118060"/>
              <a:ext cx="969600" cy="292200"/>
            </a:xfrm>
            <a:prstGeom prst="trapezoid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94502F85-67C9-7C44-B0B0-54A81493522B}"/>
              </a:ext>
            </a:extLst>
          </p:cNvPr>
          <p:cNvSpPr txBox="1">
            <a:spLocks/>
          </p:cNvSpPr>
          <p:nvPr/>
        </p:nvSpPr>
        <p:spPr>
          <a:xfrm>
            <a:off x="2726871" y="3392725"/>
            <a:ext cx="474781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(Excerpt from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RStudio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visualization. Log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fold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change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 vs LFC </a:t>
            </a:r>
            <a:r>
              <a:rPr lang="sv-SE" sz="1100" dirty="0" err="1">
                <a:solidFill>
                  <a:schemeClr val="bg1">
                    <a:lumMod val="50000"/>
                  </a:schemeClr>
                </a:solidFill>
              </a:rPr>
              <a:t>shrinkage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670E2AD-3F64-844E-8816-4823A759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2"/>
          <a:stretch/>
        </p:blipFill>
        <p:spPr>
          <a:xfrm>
            <a:off x="4755667" y="1796242"/>
            <a:ext cx="2638937" cy="153646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F7D72C1-8273-E34E-90C0-DB985FF859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22"/>
          <a:stretch/>
        </p:blipFill>
        <p:spPr>
          <a:xfrm>
            <a:off x="1749396" y="1806546"/>
            <a:ext cx="2638937" cy="153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33784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Overview</a:t>
            </a:r>
            <a:endParaRPr sz="4000" dirty="0"/>
          </a:p>
        </p:txBody>
      </p:sp>
      <p:sp>
        <p:nvSpPr>
          <p:cNvPr id="6" name="Google Shape;699;p86">
            <a:extLst>
              <a:ext uri="{FF2B5EF4-FFF2-40B4-BE49-F238E27FC236}">
                <a16:creationId xmlns:a16="http://schemas.microsoft.com/office/drawing/2014/main" id="{A3C80125-22EC-484F-8F9F-1A80F4BE1B97}"/>
              </a:ext>
            </a:extLst>
          </p:cNvPr>
          <p:cNvSpPr txBox="1">
            <a:spLocks/>
          </p:cNvSpPr>
          <p:nvPr/>
        </p:nvSpPr>
        <p:spPr>
          <a:xfrm>
            <a:off x="1757400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Introduction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Background and aim of study</a:t>
            </a:r>
            <a:endParaRPr lang="en-GB" sz="1400" dirty="0"/>
          </a:p>
        </p:txBody>
      </p:sp>
      <p:sp>
        <p:nvSpPr>
          <p:cNvPr id="8" name="Google Shape;699;p86">
            <a:extLst>
              <a:ext uri="{FF2B5EF4-FFF2-40B4-BE49-F238E27FC236}">
                <a16:creationId xmlns:a16="http://schemas.microsoft.com/office/drawing/2014/main" id="{B5D2E8BE-80FC-E346-8C66-727BC1B04091}"/>
              </a:ext>
            </a:extLst>
          </p:cNvPr>
          <p:cNvSpPr txBox="1">
            <a:spLocks/>
          </p:cNvSpPr>
          <p:nvPr/>
        </p:nvSpPr>
        <p:spPr>
          <a:xfrm>
            <a:off x="1089932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01</a:t>
            </a:r>
          </a:p>
        </p:txBody>
      </p:sp>
      <p:sp>
        <p:nvSpPr>
          <p:cNvPr id="9" name="Google Shape;699;p86">
            <a:extLst>
              <a:ext uri="{FF2B5EF4-FFF2-40B4-BE49-F238E27FC236}">
                <a16:creationId xmlns:a16="http://schemas.microsoft.com/office/drawing/2014/main" id="{16224D96-3A6D-CE43-8C29-22023788D4F2}"/>
              </a:ext>
            </a:extLst>
          </p:cNvPr>
          <p:cNvSpPr txBox="1">
            <a:spLocks/>
          </p:cNvSpPr>
          <p:nvPr/>
        </p:nvSpPr>
        <p:spPr>
          <a:xfrm>
            <a:off x="1757400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 err="1">
                <a:solidFill>
                  <a:schemeClr val="dk2"/>
                </a:solidFill>
              </a:rPr>
              <a:t>Preprocessing</a:t>
            </a:r>
            <a:endParaRPr lang="en-GB" sz="2400" dirty="0">
              <a:solidFill>
                <a:schemeClr val="dk2"/>
              </a:solidFill>
            </a:endParaRP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Quality control, trimming</a:t>
            </a:r>
            <a:endParaRPr lang="en-GB" sz="1400" dirty="0"/>
          </a:p>
        </p:txBody>
      </p:sp>
      <p:sp>
        <p:nvSpPr>
          <p:cNvPr id="10" name="Google Shape;699;p86">
            <a:extLst>
              <a:ext uri="{FF2B5EF4-FFF2-40B4-BE49-F238E27FC236}">
                <a16:creationId xmlns:a16="http://schemas.microsoft.com/office/drawing/2014/main" id="{AEBE1337-C8C7-CB44-ACE8-4D5CC4C8803E}"/>
              </a:ext>
            </a:extLst>
          </p:cNvPr>
          <p:cNvSpPr txBox="1">
            <a:spLocks/>
          </p:cNvSpPr>
          <p:nvPr/>
        </p:nvSpPr>
        <p:spPr>
          <a:xfrm>
            <a:off x="1089932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02</a:t>
            </a:r>
          </a:p>
        </p:txBody>
      </p:sp>
      <p:sp>
        <p:nvSpPr>
          <p:cNvPr id="11" name="Google Shape;699;p86">
            <a:extLst>
              <a:ext uri="{FF2B5EF4-FFF2-40B4-BE49-F238E27FC236}">
                <a16:creationId xmlns:a16="http://schemas.microsoft.com/office/drawing/2014/main" id="{93094722-9DC1-C542-9A91-7134EA529462}"/>
              </a:ext>
            </a:extLst>
          </p:cNvPr>
          <p:cNvSpPr txBox="1">
            <a:spLocks/>
          </p:cNvSpPr>
          <p:nvPr/>
        </p:nvSpPr>
        <p:spPr>
          <a:xfrm>
            <a:off x="1757400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Assembly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Different assemblers</a:t>
            </a:r>
            <a:endParaRPr lang="en-GB" sz="1400" dirty="0"/>
          </a:p>
        </p:txBody>
      </p:sp>
      <p:sp>
        <p:nvSpPr>
          <p:cNvPr id="12" name="Google Shape;699;p86">
            <a:extLst>
              <a:ext uri="{FF2B5EF4-FFF2-40B4-BE49-F238E27FC236}">
                <a16:creationId xmlns:a16="http://schemas.microsoft.com/office/drawing/2014/main" id="{8AA04F08-1969-7948-92E6-924FFDEF4DCD}"/>
              </a:ext>
            </a:extLst>
          </p:cNvPr>
          <p:cNvSpPr txBox="1">
            <a:spLocks/>
          </p:cNvSpPr>
          <p:nvPr/>
        </p:nvSpPr>
        <p:spPr>
          <a:xfrm>
            <a:off x="1138237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13" name="Google Shape;699;p86">
            <a:extLst>
              <a:ext uri="{FF2B5EF4-FFF2-40B4-BE49-F238E27FC236}">
                <a16:creationId xmlns:a16="http://schemas.microsoft.com/office/drawing/2014/main" id="{C982A23C-F4B2-8B49-8C96-EE7D9998B4A4}"/>
              </a:ext>
            </a:extLst>
          </p:cNvPr>
          <p:cNvSpPr txBox="1">
            <a:spLocks/>
          </p:cNvSpPr>
          <p:nvPr/>
        </p:nvSpPr>
        <p:spPr>
          <a:xfrm>
            <a:off x="1757400" y="4129520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Annotation</a:t>
            </a:r>
          </a:p>
          <a:p>
            <a:pPr algn="l"/>
            <a:r>
              <a:rPr lang="en-GB" sz="1400" dirty="0">
                <a:solidFill>
                  <a:schemeClr val="dk2"/>
                </a:solidFill>
              </a:rPr>
              <a:t>Finding genes</a:t>
            </a:r>
            <a:endParaRPr lang="en-GB" sz="1400" dirty="0"/>
          </a:p>
        </p:txBody>
      </p:sp>
      <p:sp>
        <p:nvSpPr>
          <p:cNvPr id="14" name="Google Shape;699;p86">
            <a:extLst>
              <a:ext uri="{FF2B5EF4-FFF2-40B4-BE49-F238E27FC236}">
                <a16:creationId xmlns:a16="http://schemas.microsoft.com/office/drawing/2014/main" id="{A533D7BC-2024-AD4B-88CD-482390587B22}"/>
              </a:ext>
            </a:extLst>
          </p:cNvPr>
          <p:cNvSpPr txBox="1">
            <a:spLocks/>
          </p:cNvSpPr>
          <p:nvPr/>
        </p:nvSpPr>
        <p:spPr>
          <a:xfrm>
            <a:off x="1138237" y="4131741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04</a:t>
            </a:r>
          </a:p>
        </p:txBody>
      </p:sp>
      <p:sp>
        <p:nvSpPr>
          <p:cNvPr id="17" name="Google Shape;699;p86">
            <a:extLst>
              <a:ext uri="{FF2B5EF4-FFF2-40B4-BE49-F238E27FC236}">
                <a16:creationId xmlns:a16="http://schemas.microsoft.com/office/drawing/2014/main" id="{DC160CCC-A45C-E346-BD0A-F4B2FF4B169D}"/>
              </a:ext>
            </a:extLst>
          </p:cNvPr>
          <p:cNvSpPr txBox="1">
            <a:spLocks/>
          </p:cNvSpPr>
          <p:nvPr/>
        </p:nvSpPr>
        <p:spPr>
          <a:xfrm>
            <a:off x="5181636" y="1462571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/>
              <a:t>Synteny</a:t>
            </a:r>
          </a:p>
          <a:p>
            <a:pPr algn="l"/>
            <a:r>
              <a:rPr lang="en-GB" sz="1600" dirty="0"/>
              <a:t>Aligning different species</a:t>
            </a:r>
            <a:endParaRPr lang="en-GB" sz="1400" dirty="0"/>
          </a:p>
        </p:txBody>
      </p:sp>
      <p:sp>
        <p:nvSpPr>
          <p:cNvPr id="18" name="Google Shape;699;p86">
            <a:extLst>
              <a:ext uri="{FF2B5EF4-FFF2-40B4-BE49-F238E27FC236}">
                <a16:creationId xmlns:a16="http://schemas.microsoft.com/office/drawing/2014/main" id="{9F5ED4B6-4414-F74D-87A1-12F3471636ED}"/>
              </a:ext>
            </a:extLst>
          </p:cNvPr>
          <p:cNvSpPr txBox="1">
            <a:spLocks/>
          </p:cNvSpPr>
          <p:nvPr/>
        </p:nvSpPr>
        <p:spPr>
          <a:xfrm>
            <a:off x="4514168" y="1498452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05</a:t>
            </a:r>
          </a:p>
        </p:txBody>
      </p:sp>
      <p:sp>
        <p:nvSpPr>
          <p:cNvPr id="19" name="Google Shape;699;p86">
            <a:extLst>
              <a:ext uri="{FF2B5EF4-FFF2-40B4-BE49-F238E27FC236}">
                <a16:creationId xmlns:a16="http://schemas.microsoft.com/office/drawing/2014/main" id="{9161BB68-3117-0D4A-B0CE-F59BEDD2190D}"/>
              </a:ext>
            </a:extLst>
          </p:cNvPr>
          <p:cNvSpPr txBox="1">
            <a:spLocks/>
          </p:cNvSpPr>
          <p:nvPr/>
        </p:nvSpPr>
        <p:spPr>
          <a:xfrm>
            <a:off x="5181636" y="2351554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Transcriptomics</a:t>
            </a:r>
          </a:p>
          <a:p>
            <a:pPr algn="l"/>
            <a:r>
              <a:rPr lang="en-GB" sz="1200" dirty="0">
                <a:solidFill>
                  <a:schemeClr val="dk2"/>
                </a:solidFill>
              </a:rPr>
              <a:t>Mapping, counting, comparing RNA</a:t>
            </a:r>
            <a:endParaRPr lang="en-GB" sz="1200" dirty="0"/>
          </a:p>
        </p:txBody>
      </p:sp>
      <p:sp>
        <p:nvSpPr>
          <p:cNvPr id="20" name="Google Shape;699;p86">
            <a:extLst>
              <a:ext uri="{FF2B5EF4-FFF2-40B4-BE49-F238E27FC236}">
                <a16:creationId xmlns:a16="http://schemas.microsoft.com/office/drawing/2014/main" id="{BEAF180E-A6DE-A740-8292-FC050D6DA527}"/>
              </a:ext>
            </a:extLst>
          </p:cNvPr>
          <p:cNvSpPr txBox="1">
            <a:spLocks/>
          </p:cNvSpPr>
          <p:nvPr/>
        </p:nvSpPr>
        <p:spPr>
          <a:xfrm>
            <a:off x="4514168" y="2376215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06</a:t>
            </a:r>
          </a:p>
        </p:txBody>
      </p:sp>
      <p:sp>
        <p:nvSpPr>
          <p:cNvPr id="21" name="Google Shape;699;p86">
            <a:extLst>
              <a:ext uri="{FF2B5EF4-FFF2-40B4-BE49-F238E27FC236}">
                <a16:creationId xmlns:a16="http://schemas.microsoft.com/office/drawing/2014/main" id="{DA5E09AC-1D30-D148-8E35-41A1D19A1A10}"/>
              </a:ext>
            </a:extLst>
          </p:cNvPr>
          <p:cNvSpPr txBox="1">
            <a:spLocks/>
          </p:cNvSpPr>
          <p:nvPr/>
        </p:nvSpPr>
        <p:spPr>
          <a:xfrm>
            <a:off x="5181636" y="3240537"/>
            <a:ext cx="2920736" cy="7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2400" dirty="0">
                <a:solidFill>
                  <a:schemeClr val="dk2"/>
                </a:solidFill>
              </a:rPr>
              <a:t>Results</a:t>
            </a:r>
          </a:p>
        </p:txBody>
      </p:sp>
      <p:sp>
        <p:nvSpPr>
          <p:cNvPr id="22" name="Google Shape;699;p86">
            <a:extLst>
              <a:ext uri="{FF2B5EF4-FFF2-40B4-BE49-F238E27FC236}">
                <a16:creationId xmlns:a16="http://schemas.microsoft.com/office/drawing/2014/main" id="{1EA98B72-A247-4543-850F-9A305B75E56B}"/>
              </a:ext>
            </a:extLst>
          </p:cNvPr>
          <p:cNvSpPr txBox="1">
            <a:spLocks/>
          </p:cNvSpPr>
          <p:nvPr/>
        </p:nvSpPr>
        <p:spPr>
          <a:xfrm>
            <a:off x="4562473" y="3253978"/>
            <a:ext cx="763361" cy="6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4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l"/>
            <a:r>
              <a:rPr lang="en-GB" sz="3600" dirty="0">
                <a:solidFill>
                  <a:schemeClr val="accent1">
                    <a:lumMod val="95000"/>
                  </a:schemeClr>
                </a:solidFill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0" y="963750"/>
            <a:ext cx="91440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1.2 &#10;1.0 &#10;0.8 &#10;0.6 &#10;0.4 &#10;0.2 &#10;inoculum &#10;• serum 24 h &#10;pyrK_ 2: G m &#10;D BHI 24 h &#10;many 2 ">
            <a:extLst>
              <a:ext uri="{FF2B5EF4-FFF2-40B4-BE49-F238E27FC236}">
                <a16:creationId xmlns:a16="http://schemas.microsoft.com/office/drawing/2014/main" id="{52EEBD8C-DBEC-B444-B77B-C24F382D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20" y="1153683"/>
            <a:ext cx="4097683" cy="25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63;p67">
            <a:extLst>
              <a:ext uri="{FF2B5EF4-FFF2-40B4-BE49-F238E27FC236}">
                <a16:creationId xmlns:a16="http://schemas.microsoft.com/office/drawing/2014/main" id="{6FA4D94F-3CD2-4240-BF24-574D884D5A0E}"/>
              </a:ext>
            </a:extLst>
          </p:cNvPr>
          <p:cNvSpPr txBox="1">
            <a:spLocks/>
          </p:cNvSpPr>
          <p:nvPr/>
        </p:nvSpPr>
        <p:spPr>
          <a:xfrm>
            <a:off x="5077226" y="3780561"/>
            <a:ext cx="3801177" cy="312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Diagram from Zhang </a:t>
            </a:r>
            <a:r>
              <a:rPr lang="sv-SE" sz="1100" i="1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2017</a:t>
            </a:r>
          </a:p>
        </p:txBody>
      </p:sp>
      <p:sp>
        <p:nvSpPr>
          <p:cNvPr id="10" name="Google Shape;463;p67">
            <a:extLst>
              <a:ext uri="{FF2B5EF4-FFF2-40B4-BE49-F238E27FC236}">
                <a16:creationId xmlns:a16="http://schemas.microsoft.com/office/drawing/2014/main" id="{DCD07471-329F-C74F-A8E6-85D66B93F262}"/>
              </a:ext>
            </a:extLst>
          </p:cNvPr>
          <p:cNvSpPr txBox="1">
            <a:spLocks/>
          </p:cNvSpPr>
          <p:nvPr/>
        </p:nvSpPr>
        <p:spPr>
          <a:xfrm>
            <a:off x="265597" y="1472609"/>
            <a:ext cx="4195200" cy="26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Example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genes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transposon</a:t>
            </a:r>
            <a:endParaRPr lang="sv-S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Showing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mutant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survivors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24h in serum and medium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Significant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negative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effect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sv-SE" sz="1800" dirty="0" err="1">
                <a:solidFill>
                  <a:schemeClr val="bg1">
                    <a:lumMod val="50000"/>
                  </a:schemeClr>
                </a:solidFill>
              </a:rPr>
              <a:t>viability</a:t>
            </a:r>
            <a:r>
              <a:rPr lang="sv-SE" sz="1800" dirty="0">
                <a:solidFill>
                  <a:schemeClr val="bg1">
                    <a:lumMod val="50000"/>
                  </a:schemeClr>
                </a:solidFill>
              </a:rPr>
              <a:t> in serum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08739"/>
            <a:ext cx="5298242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dirty="0" err="1"/>
              <a:t>Good</a:t>
            </a:r>
            <a:r>
              <a:rPr lang="sv-SE" dirty="0"/>
              <a:t> </a:t>
            </a:r>
            <a:r>
              <a:rPr lang="sv-SE" dirty="0" err="1"/>
              <a:t>targets</a:t>
            </a:r>
            <a:r>
              <a:rPr lang="sv-SE" dirty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sv-SE" dirty="0"/>
              <a:t>Genes </a:t>
            </a:r>
            <a:r>
              <a:rPr lang="sv-SE" dirty="0" err="1"/>
              <a:t>involved</a:t>
            </a:r>
            <a:r>
              <a:rPr lang="sv-SE" dirty="0"/>
              <a:t> in the </a:t>
            </a:r>
            <a:r>
              <a:rPr lang="sv-SE" dirty="0" err="1"/>
              <a:t>nucleotide</a:t>
            </a:r>
            <a:r>
              <a:rPr lang="sv-SE" dirty="0"/>
              <a:t> </a:t>
            </a:r>
            <a:r>
              <a:rPr lang="sv-SE" dirty="0" err="1"/>
              <a:t>synthesis</a:t>
            </a:r>
            <a:r>
              <a:rPr lang="sv-SE" dirty="0"/>
              <a:t> and </a:t>
            </a:r>
            <a:r>
              <a:rPr lang="sv-SE" dirty="0" err="1"/>
              <a:t>carbohydrate</a:t>
            </a:r>
            <a:r>
              <a:rPr lang="sv-SE" dirty="0"/>
              <a:t> metabolism </a:t>
            </a:r>
            <a:r>
              <a:rPr lang="sv-SE" dirty="0" err="1"/>
              <a:t>pathways</a:t>
            </a:r>
            <a:endParaRPr lang="sv-SE" dirty="0"/>
          </a:p>
          <a:p>
            <a:pPr marL="0" indent="0" algn="r">
              <a:spcAft>
                <a:spcPts val="1600"/>
              </a:spcAft>
              <a:buNone/>
            </a:pPr>
            <a:r>
              <a:rPr lang="sv-SE" sz="1100" dirty="0"/>
              <a:t>(Zhang et al. 2017)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9964;p135">
            <a:extLst>
              <a:ext uri="{FF2B5EF4-FFF2-40B4-BE49-F238E27FC236}">
                <a16:creationId xmlns:a16="http://schemas.microsoft.com/office/drawing/2014/main" id="{7596588D-7A0A-C849-9A0D-AFDA02B8616C}"/>
              </a:ext>
            </a:extLst>
          </p:cNvPr>
          <p:cNvSpPr/>
          <p:nvPr/>
        </p:nvSpPr>
        <p:spPr>
          <a:xfrm>
            <a:off x="3506104" y="3324725"/>
            <a:ext cx="654360" cy="69060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0257;p135">
            <a:extLst>
              <a:ext uri="{FF2B5EF4-FFF2-40B4-BE49-F238E27FC236}">
                <a16:creationId xmlns:a16="http://schemas.microsoft.com/office/drawing/2014/main" id="{1F8E626F-EBBF-C940-9A7C-AFAE624E026B}"/>
              </a:ext>
            </a:extLst>
          </p:cNvPr>
          <p:cNvGrpSpPr/>
          <p:nvPr/>
        </p:nvGrpSpPr>
        <p:grpSpPr>
          <a:xfrm>
            <a:off x="2601798" y="3324724"/>
            <a:ext cx="654360" cy="666600"/>
            <a:chOff x="5309250" y="2903170"/>
            <a:chExt cx="359579" cy="35585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0" name="Google Shape;10258;p135">
              <a:extLst>
                <a:ext uri="{FF2B5EF4-FFF2-40B4-BE49-F238E27FC236}">
                  <a16:creationId xmlns:a16="http://schemas.microsoft.com/office/drawing/2014/main" id="{46B071C0-E02F-9D44-BA43-A77110915B31}"/>
                </a:ext>
              </a:extLst>
            </p:cNvPr>
            <p:cNvSpPr/>
            <p:nvPr/>
          </p:nvSpPr>
          <p:spPr>
            <a:xfrm>
              <a:off x="5410517" y="3006317"/>
              <a:ext cx="77854" cy="76452"/>
            </a:xfrm>
            <a:custGeom>
              <a:avLst/>
              <a:gdLst/>
              <a:ahLst/>
              <a:cxnLst/>
              <a:rect l="l" t="t" r="r" b="b"/>
              <a:pathLst>
                <a:path w="2444" h="2400" extrusionOk="0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59;p135">
              <a:extLst>
                <a:ext uri="{FF2B5EF4-FFF2-40B4-BE49-F238E27FC236}">
                  <a16:creationId xmlns:a16="http://schemas.microsoft.com/office/drawing/2014/main" id="{3D830078-F345-EC4A-A5AA-B88B32F992ED}"/>
                </a:ext>
              </a:extLst>
            </p:cNvPr>
            <p:cNvSpPr/>
            <p:nvPr/>
          </p:nvSpPr>
          <p:spPr>
            <a:xfrm>
              <a:off x="5309250" y="2903170"/>
              <a:ext cx="359579" cy="355852"/>
            </a:xfrm>
            <a:custGeom>
              <a:avLst/>
              <a:gdLst/>
              <a:ahLst/>
              <a:cxnLst/>
              <a:rect l="l" t="t" r="r" b="b"/>
              <a:pathLst>
                <a:path w="11288" h="11171" extrusionOk="0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60;p135">
              <a:extLst>
                <a:ext uri="{FF2B5EF4-FFF2-40B4-BE49-F238E27FC236}">
                  <a16:creationId xmlns:a16="http://schemas.microsoft.com/office/drawing/2014/main" id="{EE84A9B8-6255-9B4C-BC10-83A4D09AB6BA}"/>
                </a:ext>
              </a:extLst>
            </p:cNvPr>
            <p:cNvSpPr/>
            <p:nvPr/>
          </p:nvSpPr>
          <p:spPr>
            <a:xfrm>
              <a:off x="5466263" y="3032979"/>
              <a:ext cx="127101" cy="146214"/>
            </a:xfrm>
            <a:custGeom>
              <a:avLst/>
              <a:gdLst/>
              <a:ahLst/>
              <a:cxnLst/>
              <a:rect l="l" t="t" r="r" b="b"/>
              <a:pathLst>
                <a:path w="3990" h="4590" extrusionOk="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281;p135">
            <a:extLst>
              <a:ext uri="{FF2B5EF4-FFF2-40B4-BE49-F238E27FC236}">
                <a16:creationId xmlns:a16="http://schemas.microsoft.com/office/drawing/2014/main" id="{81ED7E3D-8BDB-9F4D-8B3A-CA8709A35936}"/>
              </a:ext>
            </a:extLst>
          </p:cNvPr>
          <p:cNvGrpSpPr/>
          <p:nvPr/>
        </p:nvGrpSpPr>
        <p:grpSpPr>
          <a:xfrm>
            <a:off x="5476461" y="877902"/>
            <a:ext cx="1065929" cy="930838"/>
            <a:chOff x="6657194" y="2434073"/>
            <a:chExt cx="375507" cy="367925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Google Shape;10282;p135">
              <a:extLst>
                <a:ext uri="{FF2B5EF4-FFF2-40B4-BE49-F238E27FC236}">
                  <a16:creationId xmlns:a16="http://schemas.microsoft.com/office/drawing/2014/main" id="{7B03CB01-F935-0E4D-BDD1-47F7190EAA1B}"/>
                </a:ext>
              </a:extLst>
            </p:cNvPr>
            <p:cNvSpPr/>
            <p:nvPr/>
          </p:nvSpPr>
          <p:spPr>
            <a:xfrm>
              <a:off x="6657194" y="2434073"/>
              <a:ext cx="190780" cy="367925"/>
            </a:xfrm>
            <a:custGeom>
              <a:avLst/>
              <a:gdLst/>
              <a:ahLst/>
              <a:cxnLst/>
              <a:rect l="l" t="t" r="r" b="b"/>
              <a:pathLst>
                <a:path w="5989" h="11550" extrusionOk="0">
                  <a:moveTo>
                    <a:pt x="3024" y="346"/>
                  </a:moveTo>
                  <a:cubicBezTo>
                    <a:pt x="4465" y="346"/>
                    <a:pt x="5644" y="1524"/>
                    <a:pt x="5644" y="2965"/>
                  </a:cubicBezTo>
                  <a:lnTo>
                    <a:pt x="5644" y="5596"/>
                  </a:lnTo>
                  <a:lnTo>
                    <a:pt x="2977" y="5596"/>
                  </a:lnTo>
                  <a:cubicBezTo>
                    <a:pt x="2893" y="5596"/>
                    <a:pt x="2810" y="5668"/>
                    <a:pt x="2810" y="5763"/>
                  </a:cubicBezTo>
                  <a:cubicBezTo>
                    <a:pt x="2810" y="5846"/>
                    <a:pt x="2893" y="5930"/>
                    <a:pt x="2977" y="5930"/>
                  </a:cubicBezTo>
                  <a:lnTo>
                    <a:pt x="5644" y="5930"/>
                  </a:lnTo>
                  <a:lnTo>
                    <a:pt x="5644" y="8561"/>
                  </a:lnTo>
                  <a:cubicBezTo>
                    <a:pt x="5644" y="10002"/>
                    <a:pt x="4465" y="11180"/>
                    <a:pt x="3024" y="11180"/>
                  </a:cubicBezTo>
                  <a:lnTo>
                    <a:pt x="2965" y="11180"/>
                  </a:lnTo>
                  <a:cubicBezTo>
                    <a:pt x="1524" y="11180"/>
                    <a:pt x="345" y="10002"/>
                    <a:pt x="345" y="8561"/>
                  </a:cubicBezTo>
                  <a:lnTo>
                    <a:pt x="345" y="5930"/>
                  </a:lnTo>
                  <a:lnTo>
                    <a:pt x="2119" y="5930"/>
                  </a:lnTo>
                  <a:cubicBezTo>
                    <a:pt x="2203" y="5930"/>
                    <a:pt x="2274" y="5846"/>
                    <a:pt x="2274" y="5763"/>
                  </a:cubicBezTo>
                  <a:cubicBezTo>
                    <a:pt x="2274" y="5668"/>
                    <a:pt x="2203" y="5596"/>
                    <a:pt x="2119" y="5596"/>
                  </a:cubicBezTo>
                  <a:lnTo>
                    <a:pt x="345" y="5596"/>
                  </a:lnTo>
                  <a:lnTo>
                    <a:pt x="345" y="2965"/>
                  </a:lnTo>
                  <a:cubicBezTo>
                    <a:pt x="345" y="1524"/>
                    <a:pt x="1524" y="346"/>
                    <a:pt x="2965" y="346"/>
                  </a:cubicBezTo>
                  <a:close/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lnTo>
                    <a:pt x="0" y="8585"/>
                  </a:lnTo>
                  <a:cubicBezTo>
                    <a:pt x="0" y="10228"/>
                    <a:pt x="1322" y="11550"/>
                    <a:pt x="2965" y="11550"/>
                  </a:cubicBezTo>
                  <a:lnTo>
                    <a:pt x="3024" y="11550"/>
                  </a:lnTo>
                  <a:cubicBezTo>
                    <a:pt x="4655" y="11550"/>
                    <a:pt x="5989" y="10228"/>
                    <a:pt x="5989" y="8585"/>
                  </a:cubicBezTo>
                  <a:lnTo>
                    <a:pt x="5989" y="2953"/>
                  </a:lnTo>
                  <a:cubicBezTo>
                    <a:pt x="5965" y="1322"/>
                    <a:pt x="4644" y="0"/>
                    <a:pt x="30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0283;p135">
              <a:extLst>
                <a:ext uri="{FF2B5EF4-FFF2-40B4-BE49-F238E27FC236}">
                  <a16:creationId xmlns:a16="http://schemas.microsoft.com/office/drawing/2014/main" id="{C63CDC17-7E3E-0644-8DD8-7DED0C15556C}"/>
                </a:ext>
              </a:extLst>
            </p:cNvPr>
            <p:cNvSpPr/>
            <p:nvPr/>
          </p:nvSpPr>
          <p:spPr>
            <a:xfrm>
              <a:off x="6854409" y="2464399"/>
              <a:ext cx="178292" cy="162365"/>
            </a:xfrm>
            <a:custGeom>
              <a:avLst/>
              <a:gdLst/>
              <a:ahLst/>
              <a:cxnLst/>
              <a:rect l="l" t="t" r="r" b="b"/>
              <a:pathLst>
                <a:path w="5597" h="5097" extrusionOk="0">
                  <a:moveTo>
                    <a:pt x="2807" y="346"/>
                  </a:moveTo>
                  <a:cubicBezTo>
                    <a:pt x="3371" y="346"/>
                    <a:pt x="3933" y="564"/>
                    <a:pt x="4358" y="1001"/>
                  </a:cubicBezTo>
                  <a:cubicBezTo>
                    <a:pt x="5180" y="1835"/>
                    <a:pt x="5227" y="3132"/>
                    <a:pt x="4477" y="3990"/>
                  </a:cubicBezTo>
                  <a:lnTo>
                    <a:pt x="3441" y="2954"/>
                  </a:lnTo>
                  <a:cubicBezTo>
                    <a:pt x="3411" y="2924"/>
                    <a:pt x="3367" y="2909"/>
                    <a:pt x="3322" y="2909"/>
                  </a:cubicBezTo>
                  <a:cubicBezTo>
                    <a:pt x="3278" y="2909"/>
                    <a:pt x="3233" y="2924"/>
                    <a:pt x="3203" y="2954"/>
                  </a:cubicBezTo>
                  <a:cubicBezTo>
                    <a:pt x="3144" y="3013"/>
                    <a:pt x="3144" y="3132"/>
                    <a:pt x="3203" y="3192"/>
                  </a:cubicBezTo>
                  <a:lnTo>
                    <a:pt x="4239" y="4228"/>
                  </a:lnTo>
                  <a:cubicBezTo>
                    <a:pt x="3831" y="4584"/>
                    <a:pt x="3321" y="4763"/>
                    <a:pt x="2810" y="4763"/>
                  </a:cubicBezTo>
                  <a:cubicBezTo>
                    <a:pt x="2246" y="4763"/>
                    <a:pt x="1681" y="4546"/>
                    <a:pt x="1250" y="4109"/>
                  </a:cubicBezTo>
                  <a:cubicBezTo>
                    <a:pt x="417" y="3287"/>
                    <a:pt x="393" y="1977"/>
                    <a:pt x="1131" y="1120"/>
                  </a:cubicBezTo>
                  <a:lnTo>
                    <a:pt x="1131" y="1120"/>
                  </a:lnTo>
                  <a:lnTo>
                    <a:pt x="2679" y="2668"/>
                  </a:lnTo>
                  <a:cubicBezTo>
                    <a:pt x="2709" y="2698"/>
                    <a:pt x="2754" y="2713"/>
                    <a:pt x="2798" y="2713"/>
                  </a:cubicBezTo>
                  <a:cubicBezTo>
                    <a:pt x="2843" y="2713"/>
                    <a:pt x="2888" y="2698"/>
                    <a:pt x="2917" y="2668"/>
                  </a:cubicBezTo>
                  <a:cubicBezTo>
                    <a:pt x="2977" y="2608"/>
                    <a:pt x="2977" y="2489"/>
                    <a:pt x="2917" y="2430"/>
                  </a:cubicBezTo>
                  <a:lnTo>
                    <a:pt x="1370" y="882"/>
                  </a:lnTo>
                  <a:cubicBezTo>
                    <a:pt x="1783" y="525"/>
                    <a:pt x="2296" y="346"/>
                    <a:pt x="2807" y="346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7"/>
                    <a:pt x="1000" y="4347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7"/>
                  </a:cubicBezTo>
                  <a:cubicBezTo>
                    <a:pt x="5596" y="3347"/>
                    <a:pt x="5596" y="1739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84;p135">
              <a:extLst>
                <a:ext uri="{FF2B5EF4-FFF2-40B4-BE49-F238E27FC236}">
                  <a16:creationId xmlns:a16="http://schemas.microsoft.com/office/drawing/2014/main" id="{14D5E5A6-9363-7C40-BD4F-D7E2474AE365}"/>
                </a:ext>
              </a:extLst>
            </p:cNvPr>
            <p:cNvSpPr/>
            <p:nvPr/>
          </p:nvSpPr>
          <p:spPr>
            <a:xfrm>
              <a:off x="6854409" y="2631288"/>
              <a:ext cx="177528" cy="162365"/>
            </a:xfrm>
            <a:custGeom>
              <a:avLst/>
              <a:gdLst/>
              <a:ahLst/>
              <a:cxnLst/>
              <a:rect l="l" t="t" r="r" b="b"/>
              <a:pathLst>
                <a:path w="5573" h="5097" extrusionOk="0">
                  <a:moveTo>
                    <a:pt x="2805" y="338"/>
                  </a:moveTo>
                  <a:cubicBezTo>
                    <a:pt x="3314" y="338"/>
                    <a:pt x="3821" y="515"/>
                    <a:pt x="4227" y="870"/>
                  </a:cubicBezTo>
                  <a:lnTo>
                    <a:pt x="1120" y="3977"/>
                  </a:lnTo>
                  <a:cubicBezTo>
                    <a:pt x="393" y="3108"/>
                    <a:pt x="417" y="1799"/>
                    <a:pt x="1239" y="989"/>
                  </a:cubicBezTo>
                  <a:cubicBezTo>
                    <a:pt x="1671" y="556"/>
                    <a:pt x="2239" y="338"/>
                    <a:pt x="2805" y="338"/>
                  </a:cubicBezTo>
                  <a:close/>
                  <a:moveTo>
                    <a:pt x="2803" y="1"/>
                  </a:moveTo>
                  <a:cubicBezTo>
                    <a:pt x="2152" y="1"/>
                    <a:pt x="1501" y="251"/>
                    <a:pt x="1000" y="751"/>
                  </a:cubicBezTo>
                  <a:cubicBezTo>
                    <a:pt x="0" y="1739"/>
                    <a:pt x="0" y="3346"/>
                    <a:pt x="1000" y="4346"/>
                  </a:cubicBezTo>
                  <a:cubicBezTo>
                    <a:pt x="1501" y="4847"/>
                    <a:pt x="2152" y="5097"/>
                    <a:pt x="2803" y="5097"/>
                  </a:cubicBezTo>
                  <a:cubicBezTo>
                    <a:pt x="3453" y="5097"/>
                    <a:pt x="4102" y="4847"/>
                    <a:pt x="4596" y="4346"/>
                  </a:cubicBezTo>
                  <a:cubicBezTo>
                    <a:pt x="4656" y="4287"/>
                    <a:pt x="4656" y="4168"/>
                    <a:pt x="4596" y="4108"/>
                  </a:cubicBezTo>
                  <a:cubicBezTo>
                    <a:pt x="4566" y="4079"/>
                    <a:pt x="4522" y="4064"/>
                    <a:pt x="4477" y="4064"/>
                  </a:cubicBezTo>
                  <a:cubicBezTo>
                    <a:pt x="4432" y="4064"/>
                    <a:pt x="4388" y="4079"/>
                    <a:pt x="4358" y="4108"/>
                  </a:cubicBezTo>
                  <a:cubicBezTo>
                    <a:pt x="3933" y="4540"/>
                    <a:pt x="3370" y="4754"/>
                    <a:pt x="2806" y="4754"/>
                  </a:cubicBezTo>
                  <a:cubicBezTo>
                    <a:pt x="2295" y="4754"/>
                    <a:pt x="1783" y="4578"/>
                    <a:pt x="1370" y="4227"/>
                  </a:cubicBezTo>
                  <a:lnTo>
                    <a:pt x="2417" y="3180"/>
                  </a:lnTo>
                  <a:lnTo>
                    <a:pt x="4477" y="1120"/>
                  </a:lnTo>
                  <a:cubicBezTo>
                    <a:pt x="5060" y="1799"/>
                    <a:pt x="5180" y="2775"/>
                    <a:pt x="4763" y="3573"/>
                  </a:cubicBezTo>
                  <a:cubicBezTo>
                    <a:pt x="4715" y="3668"/>
                    <a:pt x="4751" y="3751"/>
                    <a:pt x="4834" y="3799"/>
                  </a:cubicBezTo>
                  <a:cubicBezTo>
                    <a:pt x="4863" y="3813"/>
                    <a:pt x="4890" y="3820"/>
                    <a:pt x="4916" y="3820"/>
                  </a:cubicBezTo>
                  <a:cubicBezTo>
                    <a:pt x="4976" y="3820"/>
                    <a:pt x="5027" y="3782"/>
                    <a:pt x="5060" y="3715"/>
                  </a:cubicBezTo>
                  <a:cubicBezTo>
                    <a:pt x="5572" y="2739"/>
                    <a:pt x="5406" y="1537"/>
                    <a:pt x="4596" y="751"/>
                  </a:cubicBezTo>
                  <a:cubicBezTo>
                    <a:pt x="4102" y="251"/>
                    <a:pt x="3453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91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/>
          <p:nvPr/>
        </p:nvSpPr>
        <p:spPr>
          <a:xfrm>
            <a:off x="1089932" y="0"/>
            <a:ext cx="6964135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 rot="10800000" flipH="1">
            <a:off x="4180050" y="1154941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1757400" y="275364"/>
            <a:ext cx="5629200" cy="94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2"/>
                </a:solidFill>
                <a:sym typeface="Raleway Thin"/>
              </a:rPr>
              <a:t>References</a:t>
            </a:r>
            <a:endParaRPr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C1E13-E3AA-1C4B-9B32-479D5C834289}"/>
              </a:ext>
            </a:extLst>
          </p:cNvPr>
          <p:cNvSpPr/>
          <p:nvPr/>
        </p:nvSpPr>
        <p:spPr>
          <a:xfrm>
            <a:off x="1138854" y="1327263"/>
            <a:ext cx="686629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>
                    <a:lumMod val="25000"/>
                  </a:schemeClr>
                </a:solidFill>
              </a:rPr>
              <a:t>Zhang X, de Maat V, Guzmán Prieto AM, Prajsnar TK, Bayjanov JR, de Been M, Rogers MRC, Bonten MJM, Mesnage S, Willems RJL, van Schaik W. 2017. 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RNA-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and Tn-</a:t>
            </a:r>
            <a:r>
              <a:rPr lang="en-GB" dirty="0" err="1">
                <a:solidFill>
                  <a:schemeClr val="bg1">
                    <a:lumMod val="25000"/>
                  </a:schemeClr>
                </a:solidFill>
              </a:rPr>
              <a:t>seq</a:t>
            </a:r>
            <a:r>
              <a:rPr lang="en-GB" dirty="0">
                <a:solidFill>
                  <a:schemeClr val="bg1">
                    <a:lumMod val="25000"/>
                  </a:schemeClr>
                </a:solidFill>
              </a:rPr>
              <a:t> reveal fitness determinants of vancomycin-resistant Enterococcus faecium during growth in human serum. BMC Genomics 18: 893.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3"/>
              </a:rPr>
              <a:t>https://canu.readthedocs.io/en/latest/tutorial.html#canu-the-command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4"/>
              </a:rPr>
              <a:t>https://cab.spbu.ru/files/release3.14.0/manual.html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5"/>
              </a:rPr>
              <a:t>https://support.illumina.com/bulletins/2016/04/fastq-files-explained.html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25000"/>
                  </a:schemeClr>
                </a:solidFill>
                <a:hlinkClick r:id="rId6"/>
              </a:rPr>
              <a:t>http://bioconductor.org/packages/devel/bioc/vignettes/DESeq2/inst/doc/DESeq2.html#htseq-count-input</a:t>
            </a: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25000"/>
                </a:schemeClr>
              </a:solidFill>
            </a:endParaRPr>
          </a:p>
          <a:p>
            <a:r>
              <a:rPr lang="en-SE" sz="1200" dirty="0">
                <a:solidFill>
                  <a:schemeClr val="bg1">
                    <a:lumMod val="25000"/>
                  </a:schemeClr>
                </a:solidFill>
              </a:rPr>
              <a:t> </a:t>
            </a:r>
            <a:endParaRPr lang="en-GB" sz="12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84BC9-1BA4-E648-97F7-7067E848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433" y="1908750"/>
            <a:ext cx="5279134" cy="663000"/>
          </a:xfrm>
        </p:spPr>
        <p:txBody>
          <a:bodyPr/>
          <a:lstStyle/>
          <a:p>
            <a:pPr algn="ctr"/>
            <a:r>
              <a:rPr lang="en-SE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86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08739"/>
            <a:ext cx="4756686" cy="184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sv-SE" dirty="0"/>
              <a:t>Multi-</a:t>
            </a:r>
            <a:r>
              <a:rPr lang="sv-SE" dirty="0" err="1"/>
              <a:t>resistant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A)</a:t>
            </a:r>
          </a:p>
          <a:p>
            <a:pPr marL="285750" indent="-285750">
              <a:spcAft>
                <a:spcPts val="1600"/>
              </a:spcAft>
            </a:pPr>
            <a:r>
              <a:rPr lang="sv-SE" dirty="0"/>
              <a:t>Hospital </a:t>
            </a:r>
            <a:r>
              <a:rPr lang="sv-SE" dirty="0" err="1"/>
              <a:t>disease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Urinary</a:t>
            </a:r>
            <a:r>
              <a:rPr lang="sv-SE" dirty="0"/>
              <a:t> </a:t>
            </a:r>
            <a:r>
              <a:rPr lang="sv-SE" dirty="0" err="1"/>
              <a:t>tract</a:t>
            </a:r>
            <a:r>
              <a:rPr lang="sv-SE" dirty="0"/>
              <a:t> and </a:t>
            </a:r>
            <a:r>
              <a:rPr lang="sv-SE" dirty="0" err="1"/>
              <a:t>bloodstream</a:t>
            </a:r>
            <a:endParaRPr lang="sv-SE" dirty="0"/>
          </a:p>
          <a:p>
            <a:pPr marL="285750" indent="-285750">
              <a:spcAft>
                <a:spcPts val="1600"/>
              </a:spcAft>
            </a:pPr>
            <a:r>
              <a:rPr lang="sv-SE" dirty="0" err="1"/>
              <a:t>Strain</a:t>
            </a:r>
            <a:r>
              <a:rPr lang="sv-SE" dirty="0"/>
              <a:t>: E745 from </a:t>
            </a:r>
            <a:r>
              <a:rPr lang="sv-SE" dirty="0" err="1"/>
              <a:t>rectal</a:t>
            </a:r>
            <a:r>
              <a:rPr lang="sv-SE" dirty="0"/>
              <a:t> </a:t>
            </a:r>
            <a:r>
              <a:rPr lang="sv-SE" dirty="0" err="1"/>
              <a:t>swab</a:t>
            </a:r>
            <a:r>
              <a:rPr lang="sv-SE" dirty="0"/>
              <a:t> (</a:t>
            </a:r>
            <a:r>
              <a:rPr lang="sv-SE" dirty="0" err="1"/>
              <a:t>Clade</a:t>
            </a:r>
            <a:r>
              <a:rPr lang="sv-SE" dirty="0"/>
              <a:t> A-1, NL)</a:t>
            </a:r>
          </a:p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Enterococcus faecium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37D3BF-1077-624B-9E5B-8E2365B7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23" b="79003" l="47536" r="68200">
                        <a14:foregroundMark x1="61800" y1="60267" x2="61800" y2="60267"/>
                        <a14:foregroundMark x1="63000" y1="58400" x2="64600" y2="58133"/>
                        <a14:foregroundMark x1="53600" y1="66667" x2="50000" y2="76267"/>
                        <a14:foregroundMark x1="50800" y1="76267" x2="57400" y2="71200"/>
                        <a14:foregroundMark x1="57400" y1="65067" x2="61600" y2="56533"/>
                      </a14:backgroundRemoval>
                    </a14:imgEffect>
                  </a14:imgLayer>
                </a14:imgProps>
              </a:ext>
            </a:extLst>
          </a:blip>
          <a:srcRect l="44953" t="50000" r="29217" b="17774"/>
          <a:stretch/>
        </p:blipFill>
        <p:spPr>
          <a:xfrm>
            <a:off x="5476461" y="1267852"/>
            <a:ext cx="1478253" cy="1379491"/>
          </a:xfrm>
          <a:prstGeom prst="rect">
            <a:avLst/>
          </a:prstGeom>
        </p:spPr>
      </p:pic>
      <p:sp>
        <p:nvSpPr>
          <p:cNvPr id="11" name="Google Shape;463;p67">
            <a:extLst>
              <a:ext uri="{FF2B5EF4-FFF2-40B4-BE49-F238E27FC236}">
                <a16:creationId xmlns:a16="http://schemas.microsoft.com/office/drawing/2014/main" id="{2E83CFFC-B37D-B245-A909-FBD2A3D57C0F}"/>
              </a:ext>
            </a:extLst>
          </p:cNvPr>
          <p:cNvSpPr txBox="1">
            <a:spLocks/>
          </p:cNvSpPr>
          <p:nvPr/>
        </p:nvSpPr>
        <p:spPr>
          <a:xfrm>
            <a:off x="0" y="4322521"/>
            <a:ext cx="6166883" cy="42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000" dirty="0"/>
              <a:t>Photo: https://</a:t>
            </a:r>
            <a:r>
              <a:rPr lang="en-GB" sz="1000" dirty="0" err="1"/>
              <a:t>www.indiamart.com</a:t>
            </a:r>
            <a:r>
              <a:rPr lang="en-GB" sz="1000" dirty="0"/>
              <a:t>/</a:t>
            </a:r>
            <a:r>
              <a:rPr lang="en-GB" sz="1000" dirty="0" err="1"/>
              <a:t>proddetail</a:t>
            </a:r>
            <a:r>
              <a:rPr lang="en-GB" sz="1000" dirty="0"/>
              <a:t>/enterococcus-faecium-probiotics-8411604530.html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845543"/>
            <a:ext cx="4195200" cy="16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sv-SE" sz="2000" dirty="0" err="1"/>
              <a:t>Identify</a:t>
            </a:r>
            <a:r>
              <a:rPr lang="sv-SE" sz="2000" dirty="0"/>
              <a:t> genes </a:t>
            </a:r>
            <a:r>
              <a:rPr lang="sv-SE" sz="2000" dirty="0" err="1"/>
              <a:t>responsible</a:t>
            </a:r>
            <a:r>
              <a:rPr lang="sv-SE" sz="2000" dirty="0"/>
              <a:t> for </a:t>
            </a:r>
            <a:r>
              <a:rPr lang="sv-SE" sz="2000" dirty="0" err="1"/>
              <a:t>growth</a:t>
            </a:r>
            <a:r>
              <a:rPr lang="sv-SE" sz="2000" dirty="0"/>
              <a:t> in human serum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DE59BD5-89C9-A044-9D13-E9301003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019" y="2571750"/>
            <a:ext cx="2391292" cy="15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body" idx="1"/>
          </p:nvPr>
        </p:nvSpPr>
        <p:spPr>
          <a:xfrm>
            <a:off x="719775" y="1563287"/>
            <a:ext cx="4195200" cy="1901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DNAseq</a:t>
            </a:r>
            <a:r>
              <a:rPr lang="sv-SE" sz="2000" dirty="0"/>
              <a:t> from: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PacBio</a:t>
            </a:r>
            <a:r>
              <a:rPr lang="sv-SE" sz="2000" dirty="0"/>
              <a:t> RSII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 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NanoPore</a:t>
            </a:r>
            <a:r>
              <a:rPr lang="sv-SE" sz="2000" dirty="0"/>
              <a:t> </a:t>
            </a:r>
            <a:r>
              <a:rPr lang="sv-SE" sz="2000" dirty="0" err="1"/>
              <a:t>MinION</a:t>
            </a:r>
            <a:r>
              <a:rPr lang="sv-SE" sz="2000" dirty="0"/>
              <a:t> 2D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sv-SE" sz="2000" dirty="0" err="1"/>
              <a:t>RNAseq</a:t>
            </a:r>
            <a:r>
              <a:rPr lang="sv-SE" sz="2000" dirty="0"/>
              <a:t> (and </a:t>
            </a:r>
            <a:r>
              <a:rPr lang="sv-SE" sz="2000" dirty="0" err="1"/>
              <a:t>Tn</a:t>
            </a:r>
            <a:r>
              <a:rPr lang="sv-SE" sz="2000" dirty="0"/>
              <a:t>):</a:t>
            </a:r>
          </a:p>
          <a:p>
            <a:pPr marL="342900" indent="-342900">
              <a:spcAft>
                <a:spcPts val="600"/>
              </a:spcAft>
            </a:pPr>
            <a:r>
              <a:rPr lang="sv-SE" sz="2000" dirty="0" err="1"/>
              <a:t>illumina</a:t>
            </a:r>
            <a:r>
              <a:rPr lang="sv-SE" sz="2000" dirty="0"/>
              <a:t> </a:t>
            </a:r>
            <a:r>
              <a:rPr lang="sv-SE" sz="2000" dirty="0" err="1"/>
              <a:t>HiSeq</a:t>
            </a:r>
            <a:r>
              <a:rPr lang="sv-SE" sz="2000" dirty="0"/>
              <a:t> 2500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title"/>
          </p:nvPr>
        </p:nvSpPr>
        <p:spPr>
          <a:xfrm>
            <a:off x="719775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 rot="10800000" flipH="1">
            <a:off x="822683" y="142860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9898;p135">
            <a:extLst>
              <a:ext uri="{FF2B5EF4-FFF2-40B4-BE49-F238E27FC236}">
                <a16:creationId xmlns:a16="http://schemas.microsoft.com/office/drawing/2014/main" id="{168B803F-B1C0-9647-B163-1B96C4114B51}"/>
              </a:ext>
            </a:extLst>
          </p:cNvPr>
          <p:cNvGrpSpPr/>
          <p:nvPr/>
        </p:nvGrpSpPr>
        <p:grpSpPr>
          <a:xfrm>
            <a:off x="5492137" y="2514265"/>
            <a:ext cx="945455" cy="1173881"/>
            <a:chOff x="6275635" y="4282651"/>
            <a:chExt cx="209383" cy="366778"/>
          </a:xfrm>
          <a:solidFill>
            <a:schemeClr val="bg1">
              <a:lumMod val="50000"/>
            </a:schemeClr>
          </a:solidFill>
        </p:grpSpPr>
        <p:sp>
          <p:nvSpPr>
            <p:cNvPr id="8" name="Google Shape;9899;p135">
              <a:extLst>
                <a:ext uri="{FF2B5EF4-FFF2-40B4-BE49-F238E27FC236}">
                  <a16:creationId xmlns:a16="http://schemas.microsoft.com/office/drawing/2014/main" id="{D7C89B8D-5165-3640-9BC4-B4538162F138}"/>
                </a:ext>
              </a:extLst>
            </p:cNvPr>
            <p:cNvSpPr/>
            <p:nvPr/>
          </p:nvSpPr>
          <p:spPr>
            <a:xfrm>
              <a:off x="6275635" y="4282651"/>
              <a:ext cx="89162" cy="366778"/>
            </a:xfrm>
            <a:custGeom>
              <a:avLst/>
              <a:gdLst/>
              <a:ahLst/>
              <a:cxnLst/>
              <a:rect l="l" t="t" r="r" b="b"/>
              <a:pathLst>
                <a:path w="2799" h="11514" extrusionOk="0">
                  <a:moveTo>
                    <a:pt x="1382" y="1751"/>
                  </a:moveTo>
                  <a:cubicBezTo>
                    <a:pt x="1667" y="1917"/>
                    <a:pt x="1929" y="2084"/>
                    <a:pt x="2132" y="2275"/>
                  </a:cubicBezTo>
                  <a:lnTo>
                    <a:pt x="620" y="2275"/>
                  </a:lnTo>
                  <a:cubicBezTo>
                    <a:pt x="822" y="2084"/>
                    <a:pt x="1084" y="1917"/>
                    <a:pt x="1382" y="1751"/>
                  </a:cubicBezTo>
                  <a:close/>
                  <a:moveTo>
                    <a:pt x="2370" y="2620"/>
                  </a:moveTo>
                  <a:cubicBezTo>
                    <a:pt x="2465" y="2822"/>
                    <a:pt x="2489" y="3048"/>
                    <a:pt x="2382" y="3298"/>
                  </a:cubicBezTo>
                  <a:lnTo>
                    <a:pt x="381" y="3298"/>
                  </a:lnTo>
                  <a:cubicBezTo>
                    <a:pt x="298" y="3084"/>
                    <a:pt x="286" y="2858"/>
                    <a:pt x="381" y="2620"/>
                  </a:cubicBezTo>
                  <a:close/>
                  <a:moveTo>
                    <a:pt x="2144" y="3644"/>
                  </a:moveTo>
                  <a:cubicBezTo>
                    <a:pt x="1953" y="3834"/>
                    <a:pt x="1679" y="4001"/>
                    <a:pt x="1382" y="4168"/>
                  </a:cubicBezTo>
                  <a:cubicBezTo>
                    <a:pt x="1096" y="4001"/>
                    <a:pt x="822" y="3834"/>
                    <a:pt x="620" y="3644"/>
                  </a:cubicBezTo>
                  <a:close/>
                  <a:moveTo>
                    <a:pt x="2441" y="5918"/>
                  </a:moveTo>
                  <a:cubicBezTo>
                    <a:pt x="2334" y="6394"/>
                    <a:pt x="1893" y="6680"/>
                    <a:pt x="1382" y="6966"/>
                  </a:cubicBezTo>
                  <a:cubicBezTo>
                    <a:pt x="881" y="6680"/>
                    <a:pt x="429" y="6394"/>
                    <a:pt x="346" y="5918"/>
                  </a:cubicBezTo>
                  <a:close/>
                  <a:moveTo>
                    <a:pt x="1382" y="7347"/>
                  </a:moveTo>
                  <a:cubicBezTo>
                    <a:pt x="1679" y="7513"/>
                    <a:pt x="1953" y="7680"/>
                    <a:pt x="2144" y="7870"/>
                  </a:cubicBezTo>
                  <a:lnTo>
                    <a:pt x="620" y="7870"/>
                  </a:lnTo>
                  <a:cubicBezTo>
                    <a:pt x="822" y="7680"/>
                    <a:pt x="1096" y="7513"/>
                    <a:pt x="1382" y="7347"/>
                  </a:cubicBezTo>
                  <a:close/>
                  <a:moveTo>
                    <a:pt x="2394" y="8216"/>
                  </a:moveTo>
                  <a:cubicBezTo>
                    <a:pt x="2489" y="8454"/>
                    <a:pt x="2489" y="8680"/>
                    <a:pt x="2382" y="8894"/>
                  </a:cubicBezTo>
                  <a:lnTo>
                    <a:pt x="405" y="8894"/>
                  </a:lnTo>
                  <a:cubicBezTo>
                    <a:pt x="298" y="8656"/>
                    <a:pt x="298" y="8442"/>
                    <a:pt x="405" y="8216"/>
                  </a:cubicBezTo>
                  <a:close/>
                  <a:moveTo>
                    <a:pt x="2132" y="9240"/>
                  </a:moveTo>
                  <a:cubicBezTo>
                    <a:pt x="1929" y="9430"/>
                    <a:pt x="1667" y="9597"/>
                    <a:pt x="1382" y="9764"/>
                  </a:cubicBezTo>
                  <a:cubicBezTo>
                    <a:pt x="1096" y="9597"/>
                    <a:pt x="834" y="9430"/>
                    <a:pt x="620" y="9240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846"/>
                    <a:pt x="524" y="1251"/>
                    <a:pt x="1072" y="1560"/>
                  </a:cubicBezTo>
                  <a:cubicBezTo>
                    <a:pt x="500" y="1894"/>
                    <a:pt x="0" y="2310"/>
                    <a:pt x="0" y="2965"/>
                  </a:cubicBezTo>
                  <a:cubicBezTo>
                    <a:pt x="0" y="3644"/>
                    <a:pt x="524" y="4049"/>
                    <a:pt x="1072" y="4358"/>
                  </a:cubicBezTo>
                  <a:cubicBezTo>
                    <a:pt x="524" y="4668"/>
                    <a:pt x="0" y="5072"/>
                    <a:pt x="0" y="5763"/>
                  </a:cubicBezTo>
                  <a:cubicBezTo>
                    <a:pt x="0" y="6442"/>
                    <a:pt x="524" y="6847"/>
                    <a:pt x="1072" y="7156"/>
                  </a:cubicBezTo>
                  <a:cubicBezTo>
                    <a:pt x="524" y="7466"/>
                    <a:pt x="0" y="7870"/>
                    <a:pt x="0" y="8549"/>
                  </a:cubicBezTo>
                  <a:cubicBezTo>
                    <a:pt x="0" y="8799"/>
                    <a:pt x="72" y="9002"/>
                    <a:pt x="179" y="9180"/>
                  </a:cubicBezTo>
                  <a:cubicBezTo>
                    <a:pt x="227" y="9240"/>
                    <a:pt x="322" y="9525"/>
                    <a:pt x="1072" y="9954"/>
                  </a:cubicBezTo>
                  <a:cubicBezTo>
                    <a:pt x="524" y="10264"/>
                    <a:pt x="0" y="10668"/>
                    <a:pt x="0" y="11359"/>
                  </a:cubicBezTo>
                  <a:cubicBezTo>
                    <a:pt x="0" y="11442"/>
                    <a:pt x="72" y="11514"/>
                    <a:pt x="167" y="11514"/>
                  </a:cubicBezTo>
                  <a:cubicBezTo>
                    <a:pt x="250" y="11514"/>
                    <a:pt x="322" y="11442"/>
                    <a:pt x="322" y="11359"/>
                  </a:cubicBezTo>
                  <a:cubicBezTo>
                    <a:pt x="322" y="10776"/>
                    <a:pt x="834" y="10466"/>
                    <a:pt x="1393" y="10145"/>
                  </a:cubicBezTo>
                  <a:cubicBezTo>
                    <a:pt x="1965" y="10466"/>
                    <a:pt x="2465" y="10776"/>
                    <a:pt x="2465" y="11359"/>
                  </a:cubicBezTo>
                  <a:cubicBezTo>
                    <a:pt x="2465" y="11442"/>
                    <a:pt x="2548" y="11514"/>
                    <a:pt x="2632" y="11514"/>
                  </a:cubicBezTo>
                  <a:cubicBezTo>
                    <a:pt x="2727" y="11514"/>
                    <a:pt x="2798" y="11442"/>
                    <a:pt x="2798" y="11359"/>
                  </a:cubicBezTo>
                  <a:cubicBezTo>
                    <a:pt x="2798" y="10668"/>
                    <a:pt x="2274" y="10264"/>
                    <a:pt x="1727" y="9954"/>
                  </a:cubicBezTo>
                  <a:cubicBezTo>
                    <a:pt x="2286" y="9633"/>
                    <a:pt x="2798" y="9216"/>
                    <a:pt x="2798" y="8561"/>
                  </a:cubicBezTo>
                  <a:cubicBezTo>
                    <a:pt x="2798" y="7870"/>
                    <a:pt x="2274" y="7466"/>
                    <a:pt x="1727" y="7156"/>
                  </a:cubicBezTo>
                  <a:cubicBezTo>
                    <a:pt x="2274" y="6847"/>
                    <a:pt x="2798" y="6442"/>
                    <a:pt x="2798" y="5763"/>
                  </a:cubicBezTo>
                  <a:cubicBezTo>
                    <a:pt x="2798" y="5608"/>
                    <a:pt x="2763" y="5465"/>
                    <a:pt x="2727" y="5346"/>
                  </a:cubicBezTo>
                  <a:cubicBezTo>
                    <a:pt x="2699" y="5273"/>
                    <a:pt x="2629" y="5227"/>
                    <a:pt x="2560" y="5227"/>
                  </a:cubicBezTo>
                  <a:cubicBezTo>
                    <a:pt x="2539" y="5227"/>
                    <a:pt x="2519" y="5231"/>
                    <a:pt x="2501" y="5239"/>
                  </a:cubicBezTo>
                  <a:cubicBezTo>
                    <a:pt x="2405" y="5263"/>
                    <a:pt x="2370" y="5370"/>
                    <a:pt x="2394" y="5465"/>
                  </a:cubicBezTo>
                  <a:cubicBezTo>
                    <a:pt x="2405" y="5501"/>
                    <a:pt x="2405" y="5549"/>
                    <a:pt x="2405" y="5596"/>
                  </a:cubicBezTo>
                  <a:lnTo>
                    <a:pt x="322" y="5596"/>
                  </a:lnTo>
                  <a:cubicBezTo>
                    <a:pt x="417" y="5132"/>
                    <a:pt x="881" y="4834"/>
                    <a:pt x="1370" y="4549"/>
                  </a:cubicBezTo>
                  <a:cubicBezTo>
                    <a:pt x="1560" y="4656"/>
                    <a:pt x="1774" y="4775"/>
                    <a:pt x="1929" y="4906"/>
                  </a:cubicBezTo>
                  <a:cubicBezTo>
                    <a:pt x="1960" y="4932"/>
                    <a:pt x="1998" y="4944"/>
                    <a:pt x="2035" y="4944"/>
                  </a:cubicBezTo>
                  <a:cubicBezTo>
                    <a:pt x="2084" y="4944"/>
                    <a:pt x="2134" y="4923"/>
                    <a:pt x="2167" y="4882"/>
                  </a:cubicBezTo>
                  <a:cubicBezTo>
                    <a:pt x="2227" y="4811"/>
                    <a:pt x="2215" y="4703"/>
                    <a:pt x="2144" y="4644"/>
                  </a:cubicBezTo>
                  <a:cubicBezTo>
                    <a:pt x="2001" y="4537"/>
                    <a:pt x="1858" y="4453"/>
                    <a:pt x="1703" y="4358"/>
                  </a:cubicBezTo>
                  <a:cubicBezTo>
                    <a:pt x="2263" y="4049"/>
                    <a:pt x="2775" y="3644"/>
                    <a:pt x="2775" y="2965"/>
                  </a:cubicBezTo>
                  <a:cubicBezTo>
                    <a:pt x="2775" y="2727"/>
                    <a:pt x="2703" y="2513"/>
                    <a:pt x="2596" y="2334"/>
                  </a:cubicBezTo>
                  <a:cubicBezTo>
                    <a:pt x="2560" y="2275"/>
                    <a:pt x="2441" y="1989"/>
                    <a:pt x="1703" y="1560"/>
                  </a:cubicBezTo>
                  <a:cubicBezTo>
                    <a:pt x="2263" y="1239"/>
                    <a:pt x="2798" y="846"/>
                    <a:pt x="2798" y="167"/>
                  </a:cubicBezTo>
                  <a:cubicBezTo>
                    <a:pt x="2798" y="72"/>
                    <a:pt x="2727" y="0"/>
                    <a:pt x="2632" y="0"/>
                  </a:cubicBezTo>
                  <a:cubicBezTo>
                    <a:pt x="2548" y="0"/>
                    <a:pt x="2465" y="72"/>
                    <a:pt x="2465" y="167"/>
                  </a:cubicBezTo>
                  <a:cubicBezTo>
                    <a:pt x="2465" y="739"/>
                    <a:pt x="1965" y="1060"/>
                    <a:pt x="1393" y="1370"/>
                  </a:cubicBezTo>
                  <a:cubicBezTo>
                    <a:pt x="834" y="1060"/>
                    <a:pt x="322" y="727"/>
                    <a:pt x="322" y="167"/>
                  </a:cubicBez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00;p135">
              <a:extLst>
                <a:ext uri="{FF2B5EF4-FFF2-40B4-BE49-F238E27FC236}">
                  <a16:creationId xmlns:a16="http://schemas.microsoft.com/office/drawing/2014/main" id="{C327CEED-CC07-2444-B599-855D746F2F8F}"/>
                </a:ext>
              </a:extLst>
            </p:cNvPr>
            <p:cNvSpPr/>
            <p:nvPr/>
          </p:nvSpPr>
          <p:spPr>
            <a:xfrm>
              <a:off x="6395474" y="4282651"/>
              <a:ext cx="89544" cy="366778"/>
            </a:xfrm>
            <a:custGeom>
              <a:avLst/>
              <a:gdLst/>
              <a:ahLst/>
              <a:cxnLst/>
              <a:rect l="l" t="t" r="r" b="b"/>
              <a:pathLst>
                <a:path w="2811" h="11514" extrusionOk="0">
                  <a:moveTo>
                    <a:pt x="2799" y="2906"/>
                  </a:moveTo>
                  <a:cubicBezTo>
                    <a:pt x="2799" y="2912"/>
                    <a:pt x="2802" y="2914"/>
                    <a:pt x="2803" y="2914"/>
                  </a:cubicBezTo>
                  <a:cubicBezTo>
                    <a:pt x="2805" y="2914"/>
                    <a:pt x="2805" y="2912"/>
                    <a:pt x="2799" y="2906"/>
                  </a:cubicBezTo>
                  <a:close/>
                  <a:moveTo>
                    <a:pt x="2453" y="3096"/>
                  </a:moveTo>
                  <a:cubicBezTo>
                    <a:pt x="2382" y="3584"/>
                    <a:pt x="1918" y="3870"/>
                    <a:pt x="1406" y="4168"/>
                  </a:cubicBezTo>
                  <a:cubicBezTo>
                    <a:pt x="882" y="3870"/>
                    <a:pt x="417" y="3584"/>
                    <a:pt x="346" y="3096"/>
                  </a:cubicBezTo>
                  <a:close/>
                  <a:moveTo>
                    <a:pt x="1394" y="4549"/>
                  </a:moveTo>
                  <a:cubicBezTo>
                    <a:pt x="1680" y="4715"/>
                    <a:pt x="1965" y="4882"/>
                    <a:pt x="2156" y="5072"/>
                  </a:cubicBezTo>
                  <a:lnTo>
                    <a:pt x="644" y="5072"/>
                  </a:lnTo>
                  <a:cubicBezTo>
                    <a:pt x="834" y="4882"/>
                    <a:pt x="1120" y="4715"/>
                    <a:pt x="1394" y="4549"/>
                  </a:cubicBezTo>
                  <a:close/>
                  <a:moveTo>
                    <a:pt x="2394" y="5418"/>
                  </a:moveTo>
                  <a:cubicBezTo>
                    <a:pt x="2501" y="5644"/>
                    <a:pt x="2501" y="5858"/>
                    <a:pt x="2394" y="6096"/>
                  </a:cubicBezTo>
                  <a:lnTo>
                    <a:pt x="406" y="6096"/>
                  </a:lnTo>
                  <a:cubicBezTo>
                    <a:pt x="298" y="5858"/>
                    <a:pt x="298" y="5644"/>
                    <a:pt x="406" y="5418"/>
                  </a:cubicBezTo>
                  <a:close/>
                  <a:moveTo>
                    <a:pt x="2156" y="6442"/>
                  </a:moveTo>
                  <a:cubicBezTo>
                    <a:pt x="1965" y="6632"/>
                    <a:pt x="1680" y="6799"/>
                    <a:pt x="1406" y="6966"/>
                  </a:cubicBezTo>
                  <a:cubicBezTo>
                    <a:pt x="1120" y="6799"/>
                    <a:pt x="846" y="6632"/>
                    <a:pt x="644" y="6442"/>
                  </a:cubicBezTo>
                  <a:close/>
                  <a:moveTo>
                    <a:pt x="1406" y="7347"/>
                  </a:moveTo>
                  <a:cubicBezTo>
                    <a:pt x="1906" y="7632"/>
                    <a:pt x="2358" y="7918"/>
                    <a:pt x="2453" y="8382"/>
                  </a:cubicBezTo>
                  <a:lnTo>
                    <a:pt x="358" y="8382"/>
                  </a:lnTo>
                  <a:cubicBezTo>
                    <a:pt x="453" y="7918"/>
                    <a:pt x="906" y="7632"/>
                    <a:pt x="1406" y="7347"/>
                  </a:cubicBezTo>
                  <a:close/>
                  <a:moveTo>
                    <a:pt x="2442" y="8716"/>
                  </a:moveTo>
                  <a:cubicBezTo>
                    <a:pt x="2370" y="9180"/>
                    <a:pt x="1906" y="9478"/>
                    <a:pt x="1406" y="9764"/>
                  </a:cubicBezTo>
                  <a:cubicBezTo>
                    <a:pt x="894" y="9478"/>
                    <a:pt x="429" y="9192"/>
                    <a:pt x="346" y="8716"/>
                  </a:cubicBezTo>
                  <a:close/>
                  <a:moveTo>
                    <a:pt x="179" y="0"/>
                  </a:moveTo>
                  <a:cubicBezTo>
                    <a:pt x="96" y="0"/>
                    <a:pt x="13" y="72"/>
                    <a:pt x="13" y="167"/>
                  </a:cubicBezTo>
                  <a:cubicBezTo>
                    <a:pt x="13" y="858"/>
                    <a:pt x="548" y="1251"/>
                    <a:pt x="1084" y="1560"/>
                  </a:cubicBezTo>
                  <a:cubicBezTo>
                    <a:pt x="953" y="1632"/>
                    <a:pt x="834" y="1715"/>
                    <a:pt x="715" y="1786"/>
                  </a:cubicBezTo>
                  <a:cubicBezTo>
                    <a:pt x="584" y="1870"/>
                    <a:pt x="656" y="2096"/>
                    <a:pt x="822" y="2096"/>
                  </a:cubicBezTo>
                  <a:cubicBezTo>
                    <a:pt x="906" y="2096"/>
                    <a:pt x="870" y="2072"/>
                    <a:pt x="1430" y="1751"/>
                  </a:cubicBezTo>
                  <a:cubicBezTo>
                    <a:pt x="1918" y="2036"/>
                    <a:pt x="2370" y="2310"/>
                    <a:pt x="2477" y="2751"/>
                  </a:cubicBezTo>
                  <a:lnTo>
                    <a:pt x="406" y="2751"/>
                  </a:lnTo>
                  <a:cubicBezTo>
                    <a:pt x="417" y="2703"/>
                    <a:pt x="417" y="2644"/>
                    <a:pt x="429" y="2608"/>
                  </a:cubicBezTo>
                  <a:cubicBezTo>
                    <a:pt x="477" y="2513"/>
                    <a:pt x="429" y="2429"/>
                    <a:pt x="346" y="2382"/>
                  </a:cubicBezTo>
                  <a:cubicBezTo>
                    <a:pt x="320" y="2369"/>
                    <a:pt x="295" y="2363"/>
                    <a:pt x="271" y="2363"/>
                  </a:cubicBezTo>
                  <a:cubicBezTo>
                    <a:pt x="208" y="2363"/>
                    <a:pt x="154" y="2404"/>
                    <a:pt x="120" y="2465"/>
                  </a:cubicBezTo>
                  <a:cubicBezTo>
                    <a:pt x="60" y="2608"/>
                    <a:pt x="36" y="2751"/>
                    <a:pt x="13" y="2917"/>
                  </a:cubicBezTo>
                  <a:lnTo>
                    <a:pt x="13" y="2929"/>
                  </a:lnTo>
                  <a:cubicBezTo>
                    <a:pt x="1" y="3620"/>
                    <a:pt x="489" y="4013"/>
                    <a:pt x="1084" y="4358"/>
                  </a:cubicBezTo>
                  <a:cubicBezTo>
                    <a:pt x="537" y="4668"/>
                    <a:pt x="13" y="5072"/>
                    <a:pt x="13" y="5763"/>
                  </a:cubicBezTo>
                  <a:cubicBezTo>
                    <a:pt x="13" y="6442"/>
                    <a:pt x="537" y="6847"/>
                    <a:pt x="1084" y="7156"/>
                  </a:cubicBezTo>
                  <a:cubicBezTo>
                    <a:pt x="513" y="7501"/>
                    <a:pt x="13" y="7882"/>
                    <a:pt x="13" y="8561"/>
                  </a:cubicBezTo>
                  <a:cubicBezTo>
                    <a:pt x="13" y="9240"/>
                    <a:pt x="537" y="9644"/>
                    <a:pt x="1084" y="9954"/>
                  </a:cubicBezTo>
                  <a:cubicBezTo>
                    <a:pt x="537" y="10264"/>
                    <a:pt x="13" y="10668"/>
                    <a:pt x="13" y="11359"/>
                  </a:cubicBezTo>
                  <a:cubicBezTo>
                    <a:pt x="13" y="11442"/>
                    <a:pt x="96" y="11514"/>
                    <a:pt x="179" y="11514"/>
                  </a:cubicBezTo>
                  <a:cubicBezTo>
                    <a:pt x="275" y="11514"/>
                    <a:pt x="346" y="11442"/>
                    <a:pt x="346" y="11359"/>
                  </a:cubicBezTo>
                  <a:cubicBezTo>
                    <a:pt x="346" y="10776"/>
                    <a:pt x="846" y="10466"/>
                    <a:pt x="1418" y="10145"/>
                  </a:cubicBezTo>
                  <a:cubicBezTo>
                    <a:pt x="1977" y="10466"/>
                    <a:pt x="2489" y="10776"/>
                    <a:pt x="2489" y="11359"/>
                  </a:cubicBezTo>
                  <a:cubicBezTo>
                    <a:pt x="2489" y="11442"/>
                    <a:pt x="2561" y="11514"/>
                    <a:pt x="2656" y="11514"/>
                  </a:cubicBezTo>
                  <a:cubicBezTo>
                    <a:pt x="2739" y="11514"/>
                    <a:pt x="2811" y="11442"/>
                    <a:pt x="2811" y="11359"/>
                  </a:cubicBezTo>
                  <a:cubicBezTo>
                    <a:pt x="2811" y="10668"/>
                    <a:pt x="2299" y="10264"/>
                    <a:pt x="1739" y="9954"/>
                  </a:cubicBezTo>
                  <a:cubicBezTo>
                    <a:pt x="2322" y="9609"/>
                    <a:pt x="2811" y="9228"/>
                    <a:pt x="2811" y="8537"/>
                  </a:cubicBezTo>
                  <a:cubicBezTo>
                    <a:pt x="2811" y="7859"/>
                    <a:pt x="2299" y="7466"/>
                    <a:pt x="1739" y="7144"/>
                  </a:cubicBezTo>
                  <a:cubicBezTo>
                    <a:pt x="2299" y="6835"/>
                    <a:pt x="2811" y="6430"/>
                    <a:pt x="2811" y="5739"/>
                  </a:cubicBezTo>
                  <a:cubicBezTo>
                    <a:pt x="2811" y="5061"/>
                    <a:pt x="2299" y="4656"/>
                    <a:pt x="1739" y="4346"/>
                  </a:cubicBezTo>
                  <a:cubicBezTo>
                    <a:pt x="2358" y="4001"/>
                    <a:pt x="2799" y="3632"/>
                    <a:pt x="2799" y="2906"/>
                  </a:cubicBezTo>
                  <a:cubicBezTo>
                    <a:pt x="2775" y="2251"/>
                    <a:pt x="2263" y="1870"/>
                    <a:pt x="1739" y="1560"/>
                  </a:cubicBezTo>
                  <a:cubicBezTo>
                    <a:pt x="2299" y="1251"/>
                    <a:pt x="2811" y="846"/>
                    <a:pt x="2811" y="167"/>
                  </a:cubicBezTo>
                  <a:cubicBezTo>
                    <a:pt x="2811" y="72"/>
                    <a:pt x="2739" y="0"/>
                    <a:pt x="2656" y="0"/>
                  </a:cubicBezTo>
                  <a:cubicBezTo>
                    <a:pt x="2561" y="0"/>
                    <a:pt x="2489" y="72"/>
                    <a:pt x="2489" y="167"/>
                  </a:cubicBezTo>
                  <a:cubicBezTo>
                    <a:pt x="2489" y="739"/>
                    <a:pt x="1977" y="1060"/>
                    <a:pt x="1418" y="1370"/>
                  </a:cubicBezTo>
                  <a:cubicBezTo>
                    <a:pt x="846" y="1060"/>
                    <a:pt x="346" y="727"/>
                    <a:pt x="346" y="167"/>
                  </a:cubicBezTo>
                  <a:cubicBezTo>
                    <a:pt x="346" y="72"/>
                    <a:pt x="275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2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523366" y="795450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83" name="Google Shape;483;p70"/>
          <p:cNvSpPr txBox="1">
            <a:spLocks noGrp="1"/>
          </p:cNvSpPr>
          <p:nvPr>
            <p:ph type="subTitle" idx="1"/>
          </p:nvPr>
        </p:nvSpPr>
        <p:spPr>
          <a:xfrm>
            <a:off x="2899843" y="2740039"/>
            <a:ext cx="313166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Quality Control with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/>
              <a:t>FastQC</a:t>
            </a:r>
            <a:endParaRPr sz="2400" b="1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" name="Google Shape;483;p70">
            <a:extLst>
              <a:ext uri="{FF2B5EF4-FFF2-40B4-BE49-F238E27FC236}">
                <a16:creationId xmlns:a16="http://schemas.microsoft.com/office/drawing/2014/main" id="{0D776037-DC19-CF4E-9DD1-1D71A7BBD98F}"/>
              </a:ext>
            </a:extLst>
          </p:cNvPr>
          <p:cNvSpPr txBox="1">
            <a:spLocks/>
          </p:cNvSpPr>
          <p:nvPr/>
        </p:nvSpPr>
        <p:spPr>
          <a:xfrm>
            <a:off x="5906012" y="2740039"/>
            <a:ext cx="313166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2400" dirty="0"/>
              <a:t>Trimming with</a:t>
            </a:r>
          </a:p>
          <a:p>
            <a:pPr marL="0" indent="0" algn="ctr"/>
            <a:r>
              <a:rPr lang="en-GB" sz="2400" b="1" dirty="0" err="1"/>
              <a:t>Trimmomatic</a:t>
            </a:r>
            <a:endParaRPr lang="en-GB" sz="2400" b="1" dirty="0"/>
          </a:p>
        </p:txBody>
      </p:sp>
      <p:cxnSp>
        <p:nvCxnSpPr>
          <p:cNvPr id="7" name="Google Shape;679;p83">
            <a:extLst>
              <a:ext uri="{FF2B5EF4-FFF2-40B4-BE49-F238E27FC236}">
                <a16:creationId xmlns:a16="http://schemas.microsoft.com/office/drawing/2014/main" id="{7B047DDD-057B-1143-B51E-4F61BE20AA20}"/>
              </a:ext>
            </a:extLst>
          </p:cNvPr>
          <p:cNvCxnSpPr/>
          <p:nvPr/>
        </p:nvCxnSpPr>
        <p:spPr>
          <a:xfrm>
            <a:off x="6116566" y="2680503"/>
            <a:ext cx="0" cy="9042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3"/>
          <p:cNvSpPr txBox="1">
            <a:spLocks noGrp="1"/>
          </p:cNvSpPr>
          <p:nvPr>
            <p:ph type="title"/>
          </p:nvPr>
        </p:nvSpPr>
        <p:spPr>
          <a:xfrm>
            <a:off x="737815" y="-110834"/>
            <a:ext cx="77109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FastQC</a:t>
            </a:r>
            <a:r>
              <a:rPr lang="en" dirty="0"/>
              <a:t> example</a:t>
            </a:r>
            <a:endParaRPr dirty="0"/>
          </a:p>
        </p:txBody>
      </p:sp>
      <p:sp>
        <p:nvSpPr>
          <p:cNvPr id="671" name="Google Shape;671;p83"/>
          <p:cNvSpPr txBox="1">
            <a:spLocks noGrp="1"/>
          </p:cNvSpPr>
          <p:nvPr>
            <p:ph type="subTitle" idx="3"/>
          </p:nvPr>
        </p:nvSpPr>
        <p:spPr>
          <a:xfrm>
            <a:off x="1084521" y="409077"/>
            <a:ext cx="2552104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Illumina DNA read 1</a:t>
            </a:r>
            <a:endParaRPr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D52A83-0EB8-D44A-8C3D-1C8379DF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85" y="741177"/>
            <a:ext cx="2552104" cy="19140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ADDA65F-F516-C241-A1E8-E69E9613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2617819"/>
            <a:ext cx="2573367" cy="1930025"/>
          </a:xfrm>
          <a:prstGeom prst="rect">
            <a:avLst/>
          </a:prstGeom>
        </p:spPr>
      </p:pic>
      <p:cxnSp>
        <p:nvCxnSpPr>
          <p:cNvPr id="23" name="Google Shape;698;p86">
            <a:extLst>
              <a:ext uri="{FF2B5EF4-FFF2-40B4-BE49-F238E27FC236}">
                <a16:creationId xmlns:a16="http://schemas.microsoft.com/office/drawing/2014/main" id="{B5B7FD3A-4A0B-844F-9E4C-04114E96B842}"/>
              </a:ext>
            </a:extLst>
          </p:cNvPr>
          <p:cNvCxnSpPr/>
          <p:nvPr/>
        </p:nvCxnSpPr>
        <p:spPr>
          <a:xfrm rot="10800000" flipH="1">
            <a:off x="4201315" y="2571750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671;p83">
            <a:extLst>
              <a:ext uri="{FF2B5EF4-FFF2-40B4-BE49-F238E27FC236}">
                <a16:creationId xmlns:a16="http://schemas.microsoft.com/office/drawing/2014/main" id="{565E55DC-2A16-E14A-B36A-6A44F928F11D}"/>
              </a:ext>
            </a:extLst>
          </p:cNvPr>
          <p:cNvSpPr txBox="1">
            <a:spLocks/>
          </p:cNvSpPr>
          <p:nvPr/>
        </p:nvSpPr>
        <p:spPr>
          <a:xfrm>
            <a:off x="3317212" y="1698216"/>
            <a:ext cx="2552104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-GB" sz="1100" dirty="0"/>
              <a:t>Before trimming</a:t>
            </a:r>
          </a:p>
        </p:txBody>
      </p:sp>
      <p:sp>
        <p:nvSpPr>
          <p:cNvPr id="25" name="Google Shape;463;p67">
            <a:extLst>
              <a:ext uri="{FF2B5EF4-FFF2-40B4-BE49-F238E27FC236}">
                <a16:creationId xmlns:a16="http://schemas.microsoft.com/office/drawing/2014/main" id="{01854220-4E51-134A-A726-28D5A601CFFE}"/>
              </a:ext>
            </a:extLst>
          </p:cNvPr>
          <p:cNvSpPr txBox="1">
            <a:spLocks/>
          </p:cNvSpPr>
          <p:nvPr/>
        </p:nvSpPr>
        <p:spPr>
          <a:xfrm>
            <a:off x="3964324" y="2995966"/>
            <a:ext cx="1257881" cy="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None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sv-SE" sz="1100" dirty="0" err="1"/>
              <a:t>After</a:t>
            </a:r>
            <a:r>
              <a:rPr lang="sv-SE" sz="1100" dirty="0"/>
              <a:t> </a:t>
            </a:r>
            <a:r>
              <a:rPr lang="sv-SE" sz="1100" dirty="0" err="1"/>
              <a:t>trimming</a:t>
            </a:r>
            <a:endParaRPr lang="sv-SE" sz="1100" dirty="0"/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9480E77-B4DA-A947-A9DA-1F9FCEA1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39" y="2592882"/>
            <a:ext cx="2639863" cy="197989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33D1F4A9-1A4F-D04B-810F-0EF8BEC9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39" y="708267"/>
            <a:ext cx="2639864" cy="1979898"/>
          </a:xfrm>
          <a:prstGeom prst="rect">
            <a:avLst/>
          </a:prstGeom>
        </p:spPr>
      </p:pic>
      <p:sp>
        <p:nvSpPr>
          <p:cNvPr id="669" name="Google Shape;669;p83"/>
          <p:cNvSpPr txBox="1">
            <a:spLocks noGrp="1"/>
          </p:cNvSpPr>
          <p:nvPr>
            <p:ph type="subTitle" idx="1"/>
          </p:nvPr>
        </p:nvSpPr>
        <p:spPr>
          <a:xfrm>
            <a:off x="5572518" y="409077"/>
            <a:ext cx="255210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Illumina DNA read 2</a:t>
            </a:r>
            <a:endParaRPr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7C9737-5433-EE4D-A92B-43F4AB5F3412}"/>
              </a:ext>
            </a:extLst>
          </p:cNvPr>
          <p:cNvSpPr txBox="1"/>
          <p:nvPr/>
        </p:nvSpPr>
        <p:spPr>
          <a:xfrm>
            <a:off x="722228" y="2158487"/>
            <a:ext cx="7742825" cy="578882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SE" sz="2800" dirty="0"/>
              <a:t>No significant difference – files already trimmed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>
            <a:spLocks noGrp="1"/>
          </p:cNvSpPr>
          <p:nvPr>
            <p:ph type="title"/>
          </p:nvPr>
        </p:nvSpPr>
        <p:spPr>
          <a:xfrm>
            <a:off x="3385143" y="1369609"/>
            <a:ext cx="5186400" cy="22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Assembly</a:t>
            </a:r>
            <a:br>
              <a:rPr lang="en" sz="6600" dirty="0"/>
            </a:br>
            <a:r>
              <a:rPr lang="en" sz="3600" dirty="0"/>
              <a:t>+ evaluation</a:t>
            </a:r>
            <a:endParaRPr sz="6600"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186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4400" y="707227"/>
            <a:ext cx="4195200" cy="6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Assemblers</a:t>
            </a:r>
            <a:endParaRPr dirty="0"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3"/>
          </p:nvPr>
        </p:nvSpPr>
        <p:spPr>
          <a:xfrm>
            <a:off x="3387928" y="1939459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Spades</a:t>
            </a:r>
            <a:endParaRPr dirty="0"/>
          </a:p>
        </p:txBody>
      </p:sp>
      <p:sp>
        <p:nvSpPr>
          <p:cNvPr id="492" name="Google Shape;492;p71"/>
          <p:cNvSpPr txBox="1">
            <a:spLocks noGrp="1"/>
          </p:cNvSpPr>
          <p:nvPr>
            <p:ph type="subTitle" idx="1"/>
          </p:nvPr>
        </p:nvSpPr>
        <p:spPr>
          <a:xfrm>
            <a:off x="6105209" y="2009527"/>
            <a:ext cx="2096333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Pilon</a:t>
            </a:r>
            <a:endParaRPr dirty="0"/>
          </a:p>
        </p:txBody>
      </p:sp>
      <p:sp>
        <p:nvSpPr>
          <p:cNvPr id="493" name="Google Shape;493;p71"/>
          <p:cNvSpPr txBox="1">
            <a:spLocks noGrp="1"/>
          </p:cNvSpPr>
          <p:nvPr>
            <p:ph type="subTitle" idx="2"/>
          </p:nvPr>
        </p:nvSpPr>
        <p:spPr>
          <a:xfrm>
            <a:off x="5954454" y="2473928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/>
              <a:t>Canu_PacBio</a:t>
            </a:r>
            <a:endParaRPr lang="en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Spades_</a:t>
            </a:r>
            <a:r>
              <a:rPr lang="en" sz="2000" b="1" dirty="0"/>
              <a:t>*</a:t>
            </a:r>
            <a:endParaRPr sz="1600" b="1"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subTitle" idx="4"/>
          </p:nvPr>
        </p:nvSpPr>
        <p:spPr>
          <a:xfrm>
            <a:off x="3252850" y="2379802"/>
            <a:ext cx="2717281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PacBio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illumina</a:t>
            </a:r>
            <a:r>
              <a:rPr lang="en" dirty="0"/>
              <a:t> + </a:t>
            </a:r>
            <a:r>
              <a:rPr lang="en" dirty="0" err="1"/>
              <a:t>NanoPore</a:t>
            </a:r>
            <a:r>
              <a:rPr lang="en" dirty="0"/>
              <a:t> + PacBio</a:t>
            </a:r>
            <a:endParaRPr dirty="0"/>
          </a:p>
        </p:txBody>
      </p:sp>
      <p:sp>
        <p:nvSpPr>
          <p:cNvPr id="495" name="Google Shape;495;p71"/>
          <p:cNvSpPr txBox="1">
            <a:spLocks noGrp="1"/>
          </p:cNvSpPr>
          <p:nvPr>
            <p:ph type="subTitle" idx="5"/>
          </p:nvPr>
        </p:nvSpPr>
        <p:spPr>
          <a:xfrm>
            <a:off x="789375" y="2037297"/>
            <a:ext cx="2349000" cy="3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Canu</a:t>
            </a:r>
            <a:endParaRPr dirty="0"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6"/>
          </p:nvPr>
        </p:nvSpPr>
        <p:spPr>
          <a:xfrm>
            <a:off x="789375" y="2369397"/>
            <a:ext cx="23490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PacBio</a:t>
            </a:r>
            <a:endParaRPr dirty="0"/>
          </a:p>
        </p:txBody>
      </p:sp>
      <p:cxnSp>
        <p:nvCxnSpPr>
          <p:cNvPr id="513" name="Google Shape;513;p71"/>
          <p:cNvCxnSpPr/>
          <p:nvPr/>
        </p:nvCxnSpPr>
        <p:spPr>
          <a:xfrm rot="10800000" flipH="1">
            <a:off x="4183283" y="1428302"/>
            <a:ext cx="783900" cy="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4214AF-2837-6D40-9A7D-B720DB35D168}"/>
              </a:ext>
            </a:extLst>
          </p:cNvPr>
          <p:cNvSpPr/>
          <p:nvPr/>
        </p:nvSpPr>
        <p:spPr>
          <a:xfrm>
            <a:off x="3270339" y="1631113"/>
            <a:ext cx="2582203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41EA6EE-14B2-FE40-9654-9192E125EFAB}"/>
              </a:ext>
            </a:extLst>
          </p:cNvPr>
          <p:cNvSpPr/>
          <p:nvPr/>
        </p:nvSpPr>
        <p:spPr>
          <a:xfrm>
            <a:off x="1018565" y="1631113"/>
            <a:ext cx="1890621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F63C32-C535-7E43-A2B1-A0CF304DE89D}"/>
              </a:ext>
            </a:extLst>
          </p:cNvPr>
          <p:cNvSpPr/>
          <p:nvPr/>
        </p:nvSpPr>
        <p:spPr>
          <a:xfrm>
            <a:off x="6148860" y="1620482"/>
            <a:ext cx="1960189" cy="2313565"/>
          </a:xfrm>
          <a:prstGeom prst="roundRect">
            <a:avLst/>
          </a:prstGeom>
          <a:noFill/>
          <a:ln w="28575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uick Thesis XL by Slidesgo">
  <a:themeElements>
    <a:clrScheme name="Simple Light">
      <a:dk1>
        <a:srgbClr val="3D83C6"/>
      </a:dk1>
      <a:lt1>
        <a:srgbClr val="B2CFEB"/>
      </a:lt1>
      <a:dk2>
        <a:srgbClr val="0B5394"/>
      </a:dk2>
      <a:lt2>
        <a:srgbClr val="EEEEEE"/>
      </a:lt2>
      <a:accent1>
        <a:srgbClr val="FFFFFF"/>
      </a:accent1>
      <a:accent2>
        <a:srgbClr val="B2CFEB"/>
      </a:accent2>
      <a:accent3>
        <a:srgbClr val="3D85C6"/>
      </a:accent3>
      <a:accent4>
        <a:srgbClr val="0B5394"/>
      </a:accent4>
      <a:accent5>
        <a:srgbClr val="B7B7B7"/>
      </a:accent5>
      <a:accent6>
        <a:srgbClr val="9E9E9E"/>
      </a:accent6>
      <a:hlink>
        <a:srgbClr val="0B53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648</Words>
  <Application>Microsoft Macintosh PowerPoint</Application>
  <PresentationFormat>On-screen Show (16:9)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Raleway Thin</vt:lpstr>
      <vt:lpstr>Raleway</vt:lpstr>
      <vt:lpstr>Arial</vt:lpstr>
      <vt:lpstr>Squick Thesis XL by Slidesgo</vt:lpstr>
      <vt:lpstr>Genome Assembly and Differential Expression of Enterococcus faecium E745</vt:lpstr>
      <vt:lpstr>Overview</vt:lpstr>
      <vt:lpstr>Enterococcus faecium</vt:lpstr>
      <vt:lpstr>Aim</vt:lpstr>
      <vt:lpstr>Data</vt:lpstr>
      <vt:lpstr>Preprocessing</vt:lpstr>
      <vt:lpstr>FastQC example</vt:lpstr>
      <vt:lpstr>Assembly + evaluation</vt:lpstr>
      <vt:lpstr>Assemblers</vt:lpstr>
      <vt:lpstr>Evaluation</vt:lpstr>
      <vt:lpstr>QUAST report</vt:lpstr>
      <vt:lpstr>Annotation Prokka</vt:lpstr>
      <vt:lpstr>Prokka annotation</vt:lpstr>
      <vt:lpstr>Synteny Align, compare</vt:lpstr>
      <vt:lpstr>Synteny – E. faecium</vt:lpstr>
      <vt:lpstr>Transcriptomics Mapping, counting reads, compare</vt:lpstr>
      <vt:lpstr>RNA seq</vt:lpstr>
      <vt:lpstr>Results</vt:lpstr>
      <vt:lpstr>DeSeq2</vt:lpstr>
      <vt:lpstr>PowerPoint Presentation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SQUICK THESIS</dc:title>
  <cp:lastModifiedBy>Heidi Naomi Ottesen</cp:lastModifiedBy>
  <cp:revision>22</cp:revision>
  <dcterms:modified xsi:type="dcterms:W3CDTF">2021-05-25T02:13:33Z</dcterms:modified>
</cp:coreProperties>
</file>